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3" r:id="rId5"/>
    <p:sldId id="265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7B36F-2A1E-49AC-B3BD-F1EDA42D3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93D40D-D82A-440A-8847-D692D792A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A95958-9CA6-48AE-830D-683BC447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DAD32D-1B8F-489F-B5B0-03FEC12D0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E7DFB0-7F92-471B-855E-ED1130C6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529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66559-E1D0-4835-A1CE-FD12B01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8C0FAF-FBD6-4E2D-A0D7-F7804291B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D5230F-6411-4D0A-9691-A37DE072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DF6775-43D9-4167-B4B7-06EC6F88F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8E0699-CE7A-47A8-B723-E2D970D9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215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73E825F-9E5B-444E-BBA2-5819A2AA1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1F290A-55EA-4F46-B209-832242DCB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F47E33-E136-46E8-8107-F2078009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AB3110-6C99-4C92-B303-7F6485D92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214A60-7769-447B-B004-CB78A796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734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6043D-7CE3-4543-9683-54E99BE6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C99F06-045A-47A6-91B9-DC020CFAF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CCB77F-C06C-4989-9442-C93E97FF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F6A409-1E31-4108-96BE-08CD1D6D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3EA79B-C1F9-4941-8D2F-214DD5F8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239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3B32A-5702-4624-999D-1E367F45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9171F3-04F5-4F48-97D2-F56E47BCD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3CFE56-15F3-48F0-8FE0-84FCE6AF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C9D1B1-33D1-4B05-9D8A-D61411EFF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A7A474-6280-453C-BA78-C6807159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755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24787-5AC7-41C1-B001-BC43C87A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ED2D36-2DB0-44B5-8F70-402C2BEDF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4BFB41-DF4C-4565-B5D1-B51B4FAE5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8A153B-26DA-402A-8360-B3AED6F4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DDDA5F-523E-4A03-9932-D5FFC55D8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CBD06D-F105-4455-9B48-532CC7C7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538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78282-2476-49BB-A214-F18BD4C9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6803E9-9648-4E3F-900A-5219C1283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9815A0-381F-4147-B7A5-20F87E723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F4A99D-A023-4F1E-8268-16F98D846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0E81088-F1F5-4664-B241-8A182A26C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DFC481E-7F0A-42D9-A913-E1D2543AD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17815CB-AAF8-4FE9-B5A5-A82A4DFB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E60EA91-2A38-44FC-A06F-87103879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544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1C7BA-6865-41E8-A6F1-4A07136D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5C67BD-8550-470B-AFFB-8118189E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270D75-4BFB-445A-979E-065377E12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EEBD8F-E3EC-4AB9-9430-B900A06C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971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54A0429-8FE2-4C42-A523-A3ED6F4D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6B2B6F-9E4A-456E-8671-EC390F30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999447-033F-4FFE-BA8E-F8D3D656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763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14654-E630-4833-8EE2-2B6C6020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498B14-48E9-4E29-BF14-45D6800CB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2715D4-E76E-4F0D-B7FA-12ED085D1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7F7625-CE26-4574-8B5D-1F8450B01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BAE82D-0594-4817-AB7A-B1DEF057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4F9CF1-6012-45D2-9747-D8C76075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761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AEC43-F568-41FE-9141-94C84547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66A31D5-8C42-4C65-80B9-D2EB6E655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616BAA-921D-47BB-8B27-17F77ADBC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9EE023-2C94-4D23-B97C-BF926DD9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30656-9F82-4FF3-85F5-E6687A2E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C84C48-9A2E-4ACB-B12E-6DAF90DC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019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0C9DA3-267F-473D-800A-029EBFEF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1EC87F-F89A-4F01-8920-EB4F4A49F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F0E8EA-BD0C-49E0-87BA-C252C8272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B0F25-3A02-455C-B0FB-465B0A8413AB}" type="datetimeFigureOut">
              <a:rPr lang="de-CH" smtClean="0"/>
              <a:t>21.02.2023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3F08E3-2AB2-48C4-B1AE-E94107346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25AED7-5BA6-4A79-B077-E8A1CADC9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974EB-F2E3-4253-8E08-4AD6F81C276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629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slide" Target="slide4.xml"/><Relationship Id="rId12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6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bao.ch/berufsportrait/eignungstest/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kiknet-learnhub.com/modul-berufe-rund-um-das-seh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kiknet-learnhub.com/modul-berufe-rund-um-das-seh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kiknet-learnhub.com/modul-berufe-rund-um-das-seh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kiknet-learnhub.com/modul-berufe-rund-um-das-seh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ye, Iris, Look, Focus, Green, Close Up, Macro, Girl">
            <a:extLst>
              <a:ext uri="{FF2B5EF4-FFF2-40B4-BE49-F238E27FC236}">
                <a16:creationId xmlns:a16="http://schemas.microsoft.com/office/drawing/2014/main" id="{4715B9FF-99CA-4EB1-AEB0-5502246FC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 b="1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43A285-212D-4608-8AD7-5901B2AEC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DE" sz="4000" dirty="0"/>
              <a:t>Berufe rund um das Sehen</a:t>
            </a:r>
            <a:endParaRPr lang="de-CH" sz="4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95B34F-C677-4498-9917-A51363F6D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de-DE" sz="2000" dirty="0"/>
              <a:t>Starte deine Entdeckungsreise durch die Welt der Optik mit einem Klick!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iobhanD_-_Good_Night">
            <a:hlinkClick r:id="" action="ppaction://media"/>
            <a:extLst>
              <a:ext uri="{FF2B5EF4-FFF2-40B4-BE49-F238E27FC236}">
                <a16:creationId xmlns:a16="http://schemas.microsoft.com/office/drawing/2014/main" id="{8F20AB30-0EAA-4FD0-87FD-69DD114F1F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884.35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5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DFA8B-84FB-45E8-B4A4-DFD63230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Einstieg</a:t>
            </a:r>
            <a:endParaRPr lang="de-CH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E028C3-22CB-4F3E-A77E-A1CCA9A35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So funktioniert diese digitale Lerneinheit: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			Über dieses Symbol gelangst du zu den </a:t>
            </a:r>
            <a:r>
              <a:rPr lang="de-DE" b="1" dirty="0">
                <a:latin typeface="+mj-lt"/>
              </a:rPr>
              <a:t>Aufträgen</a:t>
            </a:r>
            <a:r>
              <a:rPr lang="de-DE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			Ein Klick darauf genügt.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			Klickst du auf dieses Symbol, gelangst du wieder 				</a:t>
            </a:r>
            <a:r>
              <a:rPr lang="de-DE" b="1" dirty="0">
                <a:latin typeface="+mj-lt"/>
              </a:rPr>
              <a:t>zurück</a:t>
            </a:r>
            <a:r>
              <a:rPr lang="de-DE" dirty="0">
                <a:latin typeface="+mj-lt"/>
              </a:rPr>
              <a:t> </a:t>
            </a:r>
            <a:r>
              <a:rPr lang="de-DE" b="1" dirty="0">
                <a:latin typeface="+mj-lt"/>
              </a:rPr>
              <a:t>zur</a:t>
            </a:r>
            <a:r>
              <a:rPr lang="de-DE" dirty="0">
                <a:latin typeface="+mj-lt"/>
              </a:rPr>
              <a:t> </a:t>
            </a:r>
            <a:r>
              <a:rPr lang="de-DE" b="1" dirty="0">
                <a:latin typeface="+mj-lt"/>
              </a:rPr>
              <a:t>Übersicht</a:t>
            </a:r>
            <a:r>
              <a:rPr lang="de-DE" dirty="0">
                <a:latin typeface="+mj-lt"/>
              </a:rPr>
              <a:t>.</a:t>
            </a:r>
            <a:endParaRPr lang="de-DE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9" name="Picture 2" descr="Glasses, Book, Education, Eyeglasses, Research">
            <a:extLst>
              <a:ext uri="{FF2B5EF4-FFF2-40B4-BE49-F238E27FC236}">
                <a16:creationId xmlns:a16="http://schemas.microsoft.com/office/drawing/2014/main" id="{69FC9B2E-AA02-4F6F-B1F7-8AF7D439E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4060" b="21371"/>
          <a:stretch/>
        </p:blipFill>
        <p:spPr bwMode="auto">
          <a:xfrm>
            <a:off x="838198" y="2559136"/>
            <a:ext cx="2323011" cy="12832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istrict, Ring, Round, List, Lines, Shopping List, Box">
            <a:hlinkClick r:id="" action="ppaction://noaction"/>
            <a:extLst>
              <a:ext uri="{FF2B5EF4-FFF2-40B4-BE49-F238E27FC236}">
                <a16:creationId xmlns:a16="http://schemas.microsoft.com/office/drawing/2014/main" id="{4936DE49-1A48-4285-BFC4-F3A4174B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198" y="4352925"/>
            <a:ext cx="2323011" cy="15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76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DFA8B-84FB-45E8-B4A4-DFD63230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Übersicht</a:t>
            </a:r>
            <a:endParaRPr lang="de-CH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E028C3-22CB-4F3E-A77E-A1CCA9A35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Wähle einen Beruf unten aus, um direkt zu den Informationen und Aufträge dazu zu gelangen.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Augenoptiker/in EFZ				Orthoptist/in HF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Optometrist/in FH					</a:t>
            </a:r>
            <a:r>
              <a:rPr lang="de-CH" dirty="0">
                <a:latin typeface="+mj-lt"/>
              </a:rPr>
              <a:t>Abschlussquiz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CH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8AAF8542-72AE-4BCC-BF5A-5BE59AA7DA6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8200" y="3267075"/>
              <a:ext cx="2133600" cy="1200150"/>
            </p:xfrm>
            <a:graphic>
              <a:graphicData uri="http://schemas.microsoft.com/office/powerpoint/2016/slidezoom">
                <pslz:sldZm>
                  <pslz:sldZmObj sldId="263" cId="1071318993">
                    <pslz:zmPr id="{BF12D39E-72E7-491E-A040-DDAF46B7F1B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AAF8542-72AE-4BCC-BF5A-5BE59AA7DA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00" y="3267075"/>
                <a:ext cx="2133600" cy="120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C8C4D441-81C0-4D92-9095-56A7273851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5743547"/>
                  </p:ext>
                </p:extLst>
              </p:nvPr>
            </p:nvGraphicFramePr>
            <p:xfrm>
              <a:off x="7376159" y="3267075"/>
              <a:ext cx="2133600" cy="1200150"/>
            </p:xfrm>
            <a:graphic>
              <a:graphicData uri="http://schemas.microsoft.com/office/powerpoint/2016/slidezoom">
                <pslz:sldZm>
                  <pslz:sldZmObj sldId="267" cId="4147155818">
                    <pslz:zmPr id="{1AF2D616-73E4-4800-ADC6-968481CA69A6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8C4D441-81C0-4D92-9095-56A7273851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76159" y="3267075"/>
                <a:ext cx="2133600" cy="120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Folienzoom 9">
                <a:extLst>
                  <a:ext uri="{FF2B5EF4-FFF2-40B4-BE49-F238E27FC236}">
                    <a16:creationId xmlns:a16="http://schemas.microsoft.com/office/drawing/2014/main" id="{EB363C11-1DBC-4D27-929F-BC66D8BCB8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4252201"/>
                  </p:ext>
                </p:extLst>
              </p:nvPr>
            </p:nvGraphicFramePr>
            <p:xfrm>
              <a:off x="838200" y="5231607"/>
              <a:ext cx="2133600" cy="1200150"/>
            </p:xfrm>
            <a:graphic>
              <a:graphicData uri="http://schemas.microsoft.com/office/powerpoint/2016/slidezoom">
                <pslz:sldZm>
                  <pslz:sldZmObj sldId="268" cId="327558743">
                    <pslz:zmPr id="{6F6BFB49-6550-4082-8CF1-C455974AED3D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Folienzoom 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B363C11-1DBC-4D27-929F-BC66D8BCB8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200" y="5231607"/>
                <a:ext cx="2133600" cy="120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38477DFE-914B-420B-9EA3-92EFFCC2A9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2624698"/>
                  </p:ext>
                </p:extLst>
              </p:nvPr>
            </p:nvGraphicFramePr>
            <p:xfrm>
              <a:off x="7376159" y="5231607"/>
              <a:ext cx="2133600" cy="1200150"/>
            </p:xfrm>
            <a:graphic>
              <a:graphicData uri="http://schemas.microsoft.com/office/powerpoint/2016/slidezoom">
                <pslz:sldZm>
                  <pslz:sldZmObj sldId="269" cId="2953333103">
                    <pslz:zmPr id="{0AC328D7-32B7-46CA-9FB5-7D74363ACE94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8477DFE-914B-420B-9EA3-92EFFCC2A9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76159" y="5231607"/>
                <a:ext cx="2133600" cy="12001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903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DFA8B-84FB-45E8-B4A4-DFD63230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Augenoptiker/in EFZ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E028C3-22CB-4F3E-A77E-A1CCA9A35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Schau dir den Film unten an und löse anschliessend das Arbeitsblatt dazu. </a:t>
            </a: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6" name="Ein vielseitiger Beruf – Optiker werden.">
            <a:hlinkClick r:id="" action="ppaction://media"/>
            <a:extLst>
              <a:ext uri="{FF2B5EF4-FFF2-40B4-BE49-F238E27FC236}">
                <a16:creationId xmlns:a16="http://schemas.microsoft.com/office/drawing/2014/main" id="{1881642B-EA26-4094-8CA6-61DDB947B3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93"/>
                  <p14:fade out="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9460" y="2923676"/>
            <a:ext cx="5593080" cy="31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22727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FF88C-AC89-4AE1-9754-DB6174F2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Augenoptiker/in EFZ - Aufträge</a:t>
            </a:r>
            <a:endParaRPr lang="de-CH" dirty="0"/>
          </a:p>
        </p:txBody>
      </p:sp>
      <p:pic>
        <p:nvPicPr>
          <p:cNvPr id="7170" name="Picture 2" descr="District, Ring, Round, List, Lines, Shopping List, Box">
            <a:hlinkClick r:id="rId2" action="ppaction://hlinksldjump"/>
            <a:extLst>
              <a:ext uri="{FF2B5EF4-FFF2-40B4-BE49-F238E27FC236}">
                <a16:creationId xmlns:a16="http://schemas.microsoft.com/office/drawing/2014/main" id="{FFE25212-55B0-47DA-BB45-D4DA4BE806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6976" y="5662203"/>
            <a:ext cx="1464470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lasses, Book, Education, Eyeglasses, Research">
            <a:hlinkClick r:id="rId4"/>
            <a:extLst>
              <a:ext uri="{FF2B5EF4-FFF2-40B4-BE49-F238E27FC236}">
                <a16:creationId xmlns:a16="http://schemas.microsoft.com/office/drawing/2014/main" id="{4AC6627D-5E55-49A1-9F3F-17E239D96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4060" b="21371"/>
          <a:stretch/>
        </p:blipFill>
        <p:spPr bwMode="auto">
          <a:xfrm>
            <a:off x="838199" y="3272033"/>
            <a:ext cx="2704277" cy="14938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799EC10-C8E8-4D5B-BB69-C67B54C067F5}"/>
              </a:ext>
            </a:extLst>
          </p:cNvPr>
          <p:cNvSpPr txBox="1"/>
          <p:nvPr/>
        </p:nvSpPr>
        <p:spPr>
          <a:xfrm>
            <a:off x="838200" y="1683205"/>
            <a:ext cx="8438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Hast du beim Video gut aufgepasst? </a:t>
            </a:r>
          </a:p>
          <a:p>
            <a:r>
              <a:rPr lang="de-DE" sz="2800" dirty="0">
                <a:latin typeface="+mj-lt"/>
              </a:rPr>
              <a:t>Dann gehe nun über das Symbol unten zu den Aufträgen zum Beruf Augenoptiker/in EFZ.</a:t>
            </a:r>
            <a:endParaRPr lang="de-CH" sz="2800" dirty="0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ABAADB-F2E7-4968-937E-6C98D3C80D5F}"/>
              </a:ext>
            </a:extLst>
          </p:cNvPr>
          <p:cNvSpPr txBox="1"/>
          <p:nvPr/>
        </p:nvSpPr>
        <p:spPr>
          <a:xfrm>
            <a:off x="838199" y="4969705"/>
            <a:ext cx="8438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Willst du herausfinden, ob dieser Beruf für dich geeignet ist? Hier findest du einen Online-Eignungstest:</a:t>
            </a:r>
          </a:p>
          <a:p>
            <a:r>
              <a:rPr lang="de-CH" sz="2800" dirty="0">
                <a:latin typeface="+mj-lt"/>
                <a:hlinkClick r:id="rId6"/>
              </a:rPr>
              <a:t>https://www.vbao.ch/berufsportrait/eignungstest/</a:t>
            </a:r>
            <a:r>
              <a:rPr lang="de-CH" sz="28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180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DFA8B-84FB-45E8-B4A4-DFD63230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Orthoptist/in HF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E028C3-22CB-4F3E-A77E-A1CCA9A35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Bei der Prävention, Diagnose, Therapie und Rehabilitation von Sehstörungen sind OrthoptistInnen gefragte Fachpersonen.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Sie untersuchen beispielsweise schielende Personen, aber auch bei Schwachsichtigkeiten sind sie zur Stelle.</a:t>
            </a:r>
          </a:p>
          <a:p>
            <a:pPr marL="0" indent="0">
              <a:buNone/>
            </a:pPr>
            <a:r>
              <a:rPr lang="de-CH" dirty="0"/>
              <a:t>Erfahre hier mehr über diese wichtige und faszinierende Tätigkeit:</a:t>
            </a:r>
          </a:p>
        </p:txBody>
      </p:sp>
      <p:pic>
        <p:nvPicPr>
          <p:cNvPr id="4" name="Picture 2" descr="Glasses, Book, Education, Eyeglasses, Research">
            <a:hlinkClick r:id="rId2"/>
            <a:extLst>
              <a:ext uri="{FF2B5EF4-FFF2-40B4-BE49-F238E27FC236}">
                <a16:creationId xmlns:a16="http://schemas.microsoft.com/office/drawing/2014/main" id="{8F2E403A-81C6-445B-98F4-76219D9AF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4060" b="21371"/>
          <a:stretch/>
        </p:blipFill>
        <p:spPr bwMode="auto">
          <a:xfrm>
            <a:off x="838200" y="4256101"/>
            <a:ext cx="2704277" cy="14938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strict, Ring, Round, List, Lines, Shopping List, Box">
            <a:hlinkClick r:id="rId4" action="ppaction://hlinksldjump"/>
            <a:extLst>
              <a:ext uri="{FF2B5EF4-FFF2-40B4-BE49-F238E27FC236}">
                <a16:creationId xmlns:a16="http://schemas.microsoft.com/office/drawing/2014/main" id="{75A61A3A-E669-4E53-B7C6-A97B5C53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6976" y="5662203"/>
            <a:ext cx="1464470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15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DFA8B-84FB-45E8-B4A4-DFD63230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Optometrist/in FH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E028C3-22CB-4F3E-A77E-A1CCA9A35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latin typeface="+mj-lt"/>
              </a:rPr>
              <a:t>Optometristinnen</a:t>
            </a:r>
            <a:r>
              <a:rPr lang="de-DE" dirty="0">
                <a:latin typeface="+mj-lt"/>
              </a:rPr>
              <a:t> und Optometristen sind Fachpersonen der Augenoptik und Optometrie (Lehre der Messungen und Bewertungen von Sehfunktionen).</a:t>
            </a:r>
          </a:p>
          <a:p>
            <a:pPr marL="0" indent="0">
              <a:buNone/>
            </a:pPr>
            <a:r>
              <a:rPr lang="de-DE" b="1" dirty="0">
                <a:latin typeface="+mj-lt"/>
              </a:rPr>
              <a:t>Entdecke hier diesen spannenden Beruf und wie die Ausbildung dazu funktioniert.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4" name="Picture 2" descr="Glasses, Book, Education, Eyeglasses, Research">
            <a:hlinkClick r:id="rId2"/>
            <a:extLst>
              <a:ext uri="{FF2B5EF4-FFF2-40B4-BE49-F238E27FC236}">
                <a16:creationId xmlns:a16="http://schemas.microsoft.com/office/drawing/2014/main" id="{E50C0B27-5387-4DCF-943D-09F03FE4D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4060" b="21371"/>
          <a:stretch/>
        </p:blipFill>
        <p:spPr bwMode="auto">
          <a:xfrm>
            <a:off x="838200" y="4113226"/>
            <a:ext cx="2704277" cy="14938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strict, Ring, Round, List, Lines, Shopping List, Box">
            <a:hlinkClick r:id="rId4" action="ppaction://hlinksldjump"/>
            <a:extLst>
              <a:ext uri="{FF2B5EF4-FFF2-40B4-BE49-F238E27FC236}">
                <a16:creationId xmlns:a16="http://schemas.microsoft.com/office/drawing/2014/main" id="{710CAB41-67EC-4C1E-ACEC-7F049EA5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6976" y="5662203"/>
            <a:ext cx="1464470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58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DFA8B-84FB-45E8-B4A4-DFD63230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Abschlussquiz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E028C3-22CB-4F3E-A77E-A1CCA9A35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18082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Blickst du durch bei den Berufen rund um das Sehen?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Dann teste dein Wissen im Abschlussquiz unten.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b="1" dirty="0">
                <a:latin typeface="+mj-lt"/>
              </a:rPr>
              <a:t>Klicke auf das Symbol, um zum Quiz zu gelangen: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4" name="Picture 2" descr="Glasses, Book, Education, Eyeglasses, Research">
            <a:hlinkClick r:id="rId2"/>
            <a:extLst>
              <a:ext uri="{FF2B5EF4-FFF2-40B4-BE49-F238E27FC236}">
                <a16:creationId xmlns:a16="http://schemas.microsoft.com/office/drawing/2014/main" id="{E50C0B27-5387-4DCF-943D-09F03FE4D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4060" b="21371"/>
          <a:stretch/>
        </p:blipFill>
        <p:spPr bwMode="auto">
          <a:xfrm>
            <a:off x="838200" y="4113226"/>
            <a:ext cx="2704277" cy="14938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strict, Ring, Round, List, Lines, Shopping List, Box">
            <a:hlinkClick r:id="rId4" action="ppaction://hlinksldjump"/>
            <a:extLst>
              <a:ext uri="{FF2B5EF4-FFF2-40B4-BE49-F238E27FC236}">
                <a16:creationId xmlns:a16="http://schemas.microsoft.com/office/drawing/2014/main" id="{6B882E39-B347-45B6-9F36-C2C15655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6976" y="5662203"/>
            <a:ext cx="1464470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33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Office PowerPoint</Application>
  <PresentationFormat>Breitbild</PresentationFormat>
  <Paragraphs>35</Paragraphs>
  <Slides>8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Berufe rund um das Sehen</vt:lpstr>
      <vt:lpstr>Einstieg</vt:lpstr>
      <vt:lpstr>Übersicht</vt:lpstr>
      <vt:lpstr>Augenoptiker/in EFZ</vt:lpstr>
      <vt:lpstr>Augenoptiker/in EFZ - Aufträge</vt:lpstr>
      <vt:lpstr>Orthoptist/in HF</vt:lpstr>
      <vt:lpstr>Optometrist/in FH</vt:lpstr>
      <vt:lpstr>Abschlussquiz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Berufe rund um das Sehen</dc:title>
  <dc:creator>Gregor Jost</dc:creator>
  <cp:lastModifiedBy>Gregor Jost</cp:lastModifiedBy>
  <cp:revision>21</cp:revision>
  <dcterms:created xsi:type="dcterms:W3CDTF">2021-03-18T08:47:00Z</dcterms:created>
  <dcterms:modified xsi:type="dcterms:W3CDTF">2023-02-21T09:19:18Z</dcterms:modified>
</cp:coreProperties>
</file>