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7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9EF4CE-5B75-8C62-3D80-C03E4047B6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B5EF241-810D-171F-3624-0919DCA05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801CA43-87A7-7C92-C538-9C1C431B2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77D00-E02C-455C-B587-B520FDAECC43}" type="datetimeFigureOut">
              <a:rPr lang="de-CH" smtClean="0"/>
              <a:t>22.12.2023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8A908E9-4A30-21AB-0200-D7C131653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91089C-4A2E-E449-C6C0-CB5C06C35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74482-C301-4B2F-A885-1D6A6AD8F8B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265592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7CF032-841D-39A7-7E45-3D89BA4D6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E497EC3-41FB-5127-A79A-21C0ED2EB5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6E82AF1-C456-E4CA-9775-88BF9343A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77D00-E02C-455C-B587-B520FDAECC43}" type="datetimeFigureOut">
              <a:rPr lang="de-CH" smtClean="0"/>
              <a:t>22.12.2023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53F9B3B-BEA6-17ED-4E47-B62C5F990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9673F7-08DC-419A-F243-C022A5806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74482-C301-4B2F-A885-1D6A6AD8F8B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801501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8D9DEE4-AF08-8F1D-A846-34D755FA64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801C900-BF8F-A0B6-5A53-5D3E09DD36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754189E-7011-ED1E-6E53-4FD4A8666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77D00-E02C-455C-B587-B520FDAECC43}" type="datetimeFigureOut">
              <a:rPr lang="de-CH" smtClean="0"/>
              <a:t>22.12.2023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A51BB64-5C48-F426-5E63-D93952C25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2AA0F23-98CF-3D6B-A685-2883946D9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74482-C301-4B2F-A885-1D6A6AD8F8B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799190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19E149-34DC-89B5-354B-14A8B0C6E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DF9182D-E02F-96E9-CD8B-44ED75F22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AF6626D-115D-3369-8234-2F3D4965C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77D00-E02C-455C-B587-B520FDAECC43}" type="datetimeFigureOut">
              <a:rPr lang="de-CH" smtClean="0"/>
              <a:t>22.12.2023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22A3F4C-D169-DB23-219C-D94DEA480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99C191-49B6-A310-77B4-1445611F5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74482-C301-4B2F-A885-1D6A6AD8F8B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819188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CD4D8A-5A95-0196-68EB-DD1155B81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AC8A378-E60F-F59D-C96D-3A6C263DC4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B7BF738-EECD-0BFF-D448-D50EFDB2A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77D00-E02C-455C-B587-B520FDAECC43}" type="datetimeFigureOut">
              <a:rPr lang="de-CH" smtClean="0"/>
              <a:t>22.12.2023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5E957A-206A-F2FA-9798-51777B724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61834D-9D6B-1F48-A649-5093B2632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74482-C301-4B2F-A885-1D6A6AD8F8B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615182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B53731-EFA1-0846-0D11-067582E3E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7F0B975-E694-F488-9859-0413E51C7B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31B8754-A31A-9E97-8F50-FB18ABB2CD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D375F02-6315-A5C5-262D-67DDB6660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77D00-E02C-455C-B587-B520FDAECC43}" type="datetimeFigureOut">
              <a:rPr lang="de-CH" smtClean="0"/>
              <a:t>22.12.2023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03354D2-B08C-5879-3422-9D12C3736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4E684B7-6294-AEE8-ED78-84303B836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74482-C301-4B2F-A885-1D6A6AD8F8B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583237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757DA8-AC83-66CE-E914-F601380AD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E7EC538-502F-23FA-5697-6D9A1B9765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C621969-9C60-148F-E72C-56B1B0296A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C8836B6-7DF5-8BEC-09C9-D0D08E92C7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591DAF8-A2C9-80CB-859D-6C4A30A0D2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00F3D5F-7CD6-C0C0-9A3D-64FA5D759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77D00-E02C-455C-B587-B520FDAECC43}" type="datetimeFigureOut">
              <a:rPr lang="de-CH" smtClean="0"/>
              <a:t>22.12.2023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E75264A-870A-3319-3F6A-93AF439DB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C0E6F96-129A-CBF3-6AF4-CF70B50D6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74482-C301-4B2F-A885-1D6A6AD8F8B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804975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65311B-5BF3-9054-EBFE-AE59F243B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92E3575-F22F-CC23-D271-149BE9994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77D00-E02C-455C-B587-B520FDAECC43}" type="datetimeFigureOut">
              <a:rPr lang="de-CH" smtClean="0"/>
              <a:t>22.12.2023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063FBBF-2DED-1F8E-5A95-FF0BB9F6C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ECAB2A0-28E5-6532-0D89-C0AAC240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74482-C301-4B2F-A885-1D6A6AD8F8B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318477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77C9CEA-2FE9-5A2C-0C26-D817FEF4C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77D00-E02C-455C-B587-B520FDAECC43}" type="datetimeFigureOut">
              <a:rPr lang="de-CH" smtClean="0"/>
              <a:t>22.12.2023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0346C27-5423-CF6A-77E0-9F416B8F6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7CDB614-7CAD-210E-13EA-5B5B2DC6C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74482-C301-4B2F-A885-1D6A6AD8F8B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324479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A2CE89-ED56-6384-0C5B-67E593BBD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C077F0C-9711-2E0D-2981-4EFB8CB95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76399BD-60B6-B947-715B-6E492F9965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31C62CB-0E99-7994-1AF8-915D07BEA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77D00-E02C-455C-B587-B520FDAECC43}" type="datetimeFigureOut">
              <a:rPr lang="de-CH" smtClean="0"/>
              <a:t>22.12.2023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51DDE6C-2AE2-BBFE-142C-5F2AF759F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38DE234-2A76-7C09-0E36-16F17BD75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74482-C301-4B2F-A885-1D6A6AD8F8B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91047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7BC114-953B-180E-1A7C-6326E4293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7D13B04-5344-05BC-1307-49147AA27F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FBEBBE0-A566-6747-0C58-B6C064C724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A6EEEDA-3CAC-EE3E-FD1A-627A52670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77D00-E02C-455C-B587-B520FDAECC43}" type="datetimeFigureOut">
              <a:rPr lang="de-CH" smtClean="0"/>
              <a:t>22.12.2023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4879B20-C5BD-8977-74B1-C665E7213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7931709-A9BE-13FC-8F27-732EEBD06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74482-C301-4B2F-A885-1D6A6AD8F8B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503146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71159BE-4E93-5BFA-8998-D7A31799E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3C78418-A486-9F15-4648-879022EFB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4E29D5D-C9DB-FD52-C98D-C37646BDDD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77D00-E02C-455C-B587-B520FDAECC43}" type="datetimeFigureOut">
              <a:rPr lang="de-CH" smtClean="0"/>
              <a:t>22.12.2023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48E10D-A5C4-85E7-AC70-E9BCDA21B8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FE81813-3D70-119C-3631-479EBCC88E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74482-C301-4B2F-A885-1D6A6AD8F8B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87675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10" Type="http://schemas.openxmlformats.org/officeDocument/2006/relationships/slide" Target="slide2.xml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utoberufe.ch/de/node/30743" TargetMode="External"/><Relationship Id="rId3" Type="http://schemas.openxmlformats.org/officeDocument/2006/relationships/image" Target="../media/image27.jpg"/><Relationship Id="rId7" Type="http://schemas.openxmlformats.org/officeDocument/2006/relationships/hyperlink" Target="https://youtu.be/4guAiPGYluU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rnb9U9sPrQ?feature=oembed" TargetMode="External"/><Relationship Id="rId6" Type="http://schemas.openxmlformats.org/officeDocument/2006/relationships/image" Target="../media/image29.jpeg"/><Relationship Id="rId5" Type="http://schemas.openxmlformats.org/officeDocument/2006/relationships/slide" Target="slide4.xml"/><Relationship Id="rId4" Type="http://schemas.openxmlformats.org/officeDocument/2006/relationships/image" Target="../media/image28.jpeg"/><Relationship Id="rId9" Type="http://schemas.openxmlformats.org/officeDocument/2006/relationships/hyperlink" Target="https://www.kiknet-learnhub.com/autoberufe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30.jpg"/><Relationship Id="rId7" Type="http://schemas.openxmlformats.org/officeDocument/2006/relationships/hyperlink" Target="https://www.autoberufe.ch/de/node/30741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aWvB6drqL4?feature=oembed" TargetMode="External"/><Relationship Id="rId6" Type="http://schemas.openxmlformats.org/officeDocument/2006/relationships/hyperlink" Target="https://youtu.be/4guAiPGYluU" TargetMode="External"/><Relationship Id="rId5" Type="http://schemas.openxmlformats.org/officeDocument/2006/relationships/slide" Target="slide4.xml"/><Relationship Id="rId4" Type="http://schemas.openxmlformats.org/officeDocument/2006/relationships/image" Target="../media/image31.jpeg"/><Relationship Id="rId9" Type="http://schemas.openxmlformats.org/officeDocument/2006/relationships/hyperlink" Target="https://www.kiknet-learnhub.com/autoberufe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utoberufe.ch/de/node/30742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s://www.yousty.ch/de-CH/lehrstellen/berufe/verkauf/1202-detailhandelsassistent-in-eba-automobil-after-sales" TargetMode="Externa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erufsberatung.ch/dyn/show/1900?id=5295" TargetMode="External"/><Relationship Id="rId5" Type="http://schemas.openxmlformats.org/officeDocument/2006/relationships/hyperlink" Target="https://youtu.be/4guAiPGYluU" TargetMode="External"/><Relationship Id="rId4" Type="http://schemas.openxmlformats.org/officeDocument/2006/relationships/slide" Target="slide4.xml"/><Relationship Id="rId9" Type="http://schemas.openxmlformats.org/officeDocument/2006/relationships/hyperlink" Target="https://www.kiknet-learnhub.com/autoberufe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4.jpg"/><Relationship Id="rId7" Type="http://schemas.openxmlformats.org/officeDocument/2006/relationships/hyperlink" Target="https://www.autoberufe.ch/de/node/30744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cPcbvHQoAc?feature=oembed" TargetMode="External"/><Relationship Id="rId6" Type="http://schemas.openxmlformats.org/officeDocument/2006/relationships/hyperlink" Target="https://youtu.be/4guAiPGYluU" TargetMode="External"/><Relationship Id="rId5" Type="http://schemas.openxmlformats.org/officeDocument/2006/relationships/slide" Target="slide4.xml"/><Relationship Id="rId4" Type="http://schemas.openxmlformats.org/officeDocument/2006/relationships/image" Target="../media/image35.jpeg"/><Relationship Id="rId9" Type="http://schemas.openxmlformats.org/officeDocument/2006/relationships/hyperlink" Target="https://www.kiknet-learnhub.com/autoberufe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youtube-red-social-icon-play-1495277/" TargetMode="External"/><Relationship Id="rId3" Type="http://schemas.openxmlformats.org/officeDocument/2006/relationships/hyperlink" Target="https://www.autoberufe.ch/de/node/23639" TargetMode="External"/><Relationship Id="rId7" Type="http://schemas.openxmlformats.org/officeDocument/2006/relationships/image" Target="../media/image38.png"/><Relationship Id="rId12" Type="http://schemas.openxmlformats.org/officeDocument/2006/relationships/slide" Target="slide4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@autoberufe-metiersauto-pro6510" TargetMode="External"/><Relationship Id="rId11" Type="http://schemas.openxmlformats.org/officeDocument/2006/relationships/hyperlink" Target="https://commons.wikimedia.org/wiki/File:Instagram_logo_2016.svg" TargetMode="External"/><Relationship Id="rId5" Type="http://schemas.openxmlformats.org/officeDocument/2006/relationships/hyperlink" Target="https://www.autoberufe.ch/de/node/23624" TargetMode="External"/><Relationship Id="rId10" Type="http://schemas.openxmlformats.org/officeDocument/2006/relationships/image" Target="../media/image39.png"/><Relationship Id="rId4" Type="http://schemas.openxmlformats.org/officeDocument/2006/relationships/hyperlink" Target="https://www.autoberufe.ch/de/eignungstest" TargetMode="External"/><Relationship Id="rId9" Type="http://schemas.openxmlformats.org/officeDocument/2006/relationships/hyperlink" Target="https://www.instagram.com/autoberufe.ch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4xu9cbzJ_U?feature=oembed" TargetMode="Externa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4.png"/><Relationship Id="rId18" Type="http://schemas.openxmlformats.org/officeDocument/2006/relationships/image" Target="../media/image160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image" Target="../media/image130.png"/><Relationship Id="rId17" Type="http://schemas.openxmlformats.org/officeDocument/2006/relationships/image" Target="../media/image16.png"/><Relationship Id="rId2" Type="http://schemas.openxmlformats.org/officeDocument/2006/relationships/image" Target="../media/image7.png"/><Relationship Id="rId16" Type="http://schemas.openxmlformats.org/officeDocument/2006/relationships/image" Target="../media/image150.png"/><Relationship Id="rId20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5" Type="http://schemas.openxmlformats.org/officeDocument/2006/relationships/image" Target="../media/image15.png"/><Relationship Id="rId10" Type="http://schemas.openxmlformats.org/officeDocument/2006/relationships/image" Target="../media/image120.png"/><Relationship Id="rId19" Type="http://schemas.openxmlformats.org/officeDocument/2006/relationships/image" Target="../media/image17.png"/><Relationship Id="rId4" Type="http://schemas.openxmlformats.org/officeDocument/2006/relationships/image" Target="../media/image90.png"/><Relationship Id="rId9" Type="http://schemas.openxmlformats.org/officeDocument/2006/relationships/image" Target="../media/image12.png"/><Relationship Id="rId14" Type="http://schemas.openxmlformats.org/officeDocument/2006/relationships/image" Target="../media/image14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5.jpeg"/><Relationship Id="rId7" Type="http://schemas.openxmlformats.org/officeDocument/2006/relationships/hyperlink" Target="https://www.autoberufe.ch/de/node/23589?_ga=2.8749939.790327800.1693496173-1799428556.1693402818&amp;_gl=1*zsp6gi*_ga*MTc5OTQyODU1Ni4xNjkzNDAyODE4*_ga_YHM5BHX7Z3*MTY5MzQ5NjE3My4zLjAuMTY5MzQ5NjE3My42MC4wLjA.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4guAiPGYluU?feature=oembed" TargetMode="External"/><Relationship Id="rId6" Type="http://schemas.openxmlformats.org/officeDocument/2006/relationships/image" Target="../media/image18.jpeg"/><Relationship Id="rId5" Type="http://schemas.openxmlformats.org/officeDocument/2006/relationships/hyperlink" Target="https://youtu.be/4guAiPGYluU" TargetMode="External"/><Relationship Id="rId10" Type="http://schemas.openxmlformats.org/officeDocument/2006/relationships/hyperlink" Target="https://www.kiknet-learnhub.com/autoberufe" TargetMode="External"/><Relationship Id="rId4" Type="http://schemas.openxmlformats.org/officeDocument/2006/relationships/slide" Target="slide4.xml"/><Relationship Id="rId9" Type="http://schemas.openxmlformats.org/officeDocument/2006/relationships/hyperlink" Target="https://www.pexels.com/photo/city-drive-driver-hand-1666613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0.jpg"/><Relationship Id="rId7" Type="http://schemas.openxmlformats.org/officeDocument/2006/relationships/hyperlink" Target="https://www.pexels.com/photo/city-drive-driver-hand-1666613/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_wdZsxZDVO4?feature=oembed" TargetMode="External"/><Relationship Id="rId6" Type="http://schemas.openxmlformats.org/officeDocument/2006/relationships/image" Target="../media/image19.jpeg"/><Relationship Id="rId11" Type="http://schemas.openxmlformats.org/officeDocument/2006/relationships/hyperlink" Target="https://www.kiknet-learnhub.com/autoberufe" TargetMode="External"/><Relationship Id="rId5" Type="http://schemas.openxmlformats.org/officeDocument/2006/relationships/image" Target="../media/image2.jpeg"/><Relationship Id="rId10" Type="http://schemas.openxmlformats.org/officeDocument/2006/relationships/hyperlink" Target="https://www.autoberufe.ch/de/node/23594" TargetMode="External"/><Relationship Id="rId4" Type="http://schemas.openxmlformats.org/officeDocument/2006/relationships/slide" Target="slide4.xml"/><Relationship Id="rId9" Type="http://schemas.openxmlformats.org/officeDocument/2006/relationships/hyperlink" Target="https://youtu.be/4guAiPGYluU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exels.com/photo/city-drive-driver-hand-1666613/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ty7-ivDsbg?feature=oembed" TargetMode="External"/><Relationship Id="rId6" Type="http://schemas.openxmlformats.org/officeDocument/2006/relationships/hyperlink" Target="https://www.autoberufe.ch/de/node/23595" TargetMode="External"/><Relationship Id="rId5" Type="http://schemas.openxmlformats.org/officeDocument/2006/relationships/hyperlink" Target="https://youtu.be/4guAiPGYluU" TargetMode="External"/><Relationship Id="rId10" Type="http://schemas.openxmlformats.org/officeDocument/2006/relationships/hyperlink" Target="https://www.kiknet-learnhub.com/autoberufe" TargetMode="External"/><Relationship Id="rId4" Type="http://schemas.openxmlformats.org/officeDocument/2006/relationships/slide" Target="slide4.xml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exels.com/photo/city-drive-driver-hand-1666613/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FiXyN-rMhQ?feature=oembed" TargetMode="External"/><Relationship Id="rId6" Type="http://schemas.openxmlformats.org/officeDocument/2006/relationships/hyperlink" Target="https://www.autoberufe.ch/de/node/23596" TargetMode="External"/><Relationship Id="rId5" Type="http://schemas.openxmlformats.org/officeDocument/2006/relationships/hyperlink" Target="https://youtu.be/4guAiPGYluU" TargetMode="External"/><Relationship Id="rId10" Type="http://schemas.openxmlformats.org/officeDocument/2006/relationships/hyperlink" Target="https://www.kiknet-learnhub.com/autoberufe" TargetMode="External"/><Relationship Id="rId4" Type="http://schemas.openxmlformats.org/officeDocument/2006/relationships/slide" Target="slide4.xml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4.jpg"/><Relationship Id="rId7" Type="http://schemas.openxmlformats.org/officeDocument/2006/relationships/hyperlink" Target="https://www.autoberufe.ch/de/node/23597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Qm1ifqHcA4?feature=oembed" TargetMode="External"/><Relationship Id="rId6" Type="http://schemas.openxmlformats.org/officeDocument/2006/relationships/hyperlink" Target="https://youtu.be/4guAiPGYluU" TargetMode="External"/><Relationship Id="rId5" Type="http://schemas.openxmlformats.org/officeDocument/2006/relationships/slide" Target="slide4.xml"/><Relationship Id="rId4" Type="http://schemas.openxmlformats.org/officeDocument/2006/relationships/image" Target="../media/image25.jpeg"/><Relationship Id="rId9" Type="http://schemas.openxmlformats.org/officeDocument/2006/relationships/hyperlink" Target="https://www.kiknet-learnhub.com/autoberuf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E0FDBF-73A8-A6D2-24B7-705C87311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8368" y="4522157"/>
            <a:ext cx="4414711" cy="768752"/>
          </a:xfrm>
        </p:spPr>
        <p:txBody>
          <a:bodyPr anchor="t">
            <a:normAutofit/>
          </a:bodyPr>
          <a:lstStyle/>
          <a:p>
            <a:pPr algn="l"/>
            <a:r>
              <a:rPr lang="de-DE" sz="4400" dirty="0"/>
              <a:t>AUTOBERUFE</a:t>
            </a:r>
            <a:endParaRPr lang="de-CH" sz="44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BEBBF05-2C88-B589-5E27-0A03FCA674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28370" y="3945418"/>
            <a:ext cx="4937936" cy="576738"/>
          </a:xfrm>
        </p:spPr>
        <p:txBody>
          <a:bodyPr anchor="b">
            <a:noAutofit/>
          </a:bodyPr>
          <a:lstStyle/>
          <a:p>
            <a:pPr algn="l"/>
            <a:r>
              <a:rPr lang="de-DE" sz="1500" dirty="0"/>
              <a:t>#ABWECHSLUNG #PERSPEKTIVEN #FASZINATION #SELBSTÄNDIGKEIT #TEAMARBEIT #FITFÜRDIEZUKUNFT</a:t>
            </a:r>
            <a:endParaRPr lang="de-CH" sz="1500" dirty="0"/>
          </a:p>
        </p:txBody>
      </p:sp>
      <p:sp>
        <p:nvSpPr>
          <p:cNvPr id="1043" name="Freeform: Shape 1042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5" name="Freeform: Shape 1044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8" name="Picture 14" descr="Detailhandelsassistent:in EBA Automobil After-Sales">
            <a:extLst>
              <a:ext uri="{FF2B5EF4-FFF2-40B4-BE49-F238E27FC236}">
                <a16:creationId xmlns:a16="http://schemas.microsoft.com/office/drawing/2014/main" id="{AE8A3F78-4441-B430-8069-EFAC0D219F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40" r="3" b="47742"/>
          <a:stretch/>
        </p:blipFill>
        <p:spPr bwMode="auto">
          <a:xfrm>
            <a:off x="1246573" y="10"/>
            <a:ext cx="3913632" cy="2285224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A3AD0CE3-9556-8AFD-FC20-D97AC95853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9940"/>
          <a:stretch/>
        </p:blipFill>
        <p:spPr bwMode="auto">
          <a:xfrm>
            <a:off x="20" y="2288331"/>
            <a:ext cx="3564618" cy="4569668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7" name="Oval 1046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0967" y="561316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7115312B-EA7A-18A8-EDE7-96F27425A5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9752"/>
          <a:stretch/>
        </p:blipFill>
        <p:spPr bwMode="auto">
          <a:xfrm>
            <a:off x="5525559" y="725908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9" name="Freeform: Shape 1048">
            <a:extLst>
              <a:ext uri="{FF2B5EF4-FFF2-40B4-BE49-F238E27FC236}">
                <a16:creationId xmlns:a16="http://schemas.microsoft.com/office/drawing/2014/main" id="{6B9D64DB-4D5C-4A91-B45F-F301E3174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2"/>
            <a:ext cx="3439432" cy="3550083"/>
          </a:xfrm>
          <a:custGeom>
            <a:avLst/>
            <a:gdLst>
              <a:gd name="connsiteX0" fmla="*/ 115336 w 3439432"/>
              <a:gd name="connsiteY0" fmla="*/ 0 h 3550083"/>
              <a:gd name="connsiteX1" fmla="*/ 3439432 w 3439432"/>
              <a:gd name="connsiteY1" fmla="*/ 0 h 3550083"/>
              <a:gd name="connsiteX2" fmla="*/ 3439432 w 3439432"/>
              <a:gd name="connsiteY2" fmla="*/ 3462762 h 3550083"/>
              <a:gd name="connsiteX3" fmla="*/ 3318024 w 3439432"/>
              <a:gd name="connsiteY3" fmla="*/ 3493980 h 3550083"/>
              <a:gd name="connsiteX4" fmla="*/ 2761488 w 3439432"/>
              <a:gd name="connsiteY4" fmla="*/ 3550083 h 3550083"/>
              <a:gd name="connsiteX5" fmla="*/ 0 w 3439432"/>
              <a:gd name="connsiteY5" fmla="*/ 788595 h 3550083"/>
              <a:gd name="connsiteX6" fmla="*/ 70713 w 3439432"/>
              <a:gd name="connsiteY6" fmla="*/ 164949 h 355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550083">
                <a:moveTo>
                  <a:pt x="115336" y="0"/>
                </a:moveTo>
                <a:lnTo>
                  <a:pt x="3439432" y="0"/>
                </a:lnTo>
                <a:lnTo>
                  <a:pt x="3439432" y="3462762"/>
                </a:lnTo>
                <a:lnTo>
                  <a:pt x="3318024" y="3493980"/>
                </a:lnTo>
                <a:cubicBezTo>
                  <a:pt x="3138258" y="3530765"/>
                  <a:pt x="2952129" y="3550083"/>
                  <a:pt x="2761488" y="3550083"/>
                </a:cubicBezTo>
                <a:cubicBezTo>
                  <a:pt x="1236360" y="3550083"/>
                  <a:pt x="0" y="2313723"/>
                  <a:pt x="0" y="788595"/>
                </a:cubicBezTo>
                <a:cubicBezTo>
                  <a:pt x="0" y="574124"/>
                  <a:pt x="24450" y="365364"/>
                  <a:pt x="70713" y="164949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4EC08E4F-0182-5E62-01D2-95363F46F7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27378"/>
          <a:stretch/>
        </p:blipFill>
        <p:spPr bwMode="auto">
          <a:xfrm>
            <a:off x="8918761" y="-4331"/>
            <a:ext cx="3273238" cy="3383891"/>
          </a:xfrm>
          <a:custGeom>
            <a:avLst/>
            <a:gdLst/>
            <a:ahLst/>
            <a:cxnLst/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1" name="Freeform: Shape 1050">
            <a:extLst>
              <a:ext uri="{FF2B5EF4-FFF2-40B4-BE49-F238E27FC236}">
                <a16:creationId xmlns:a16="http://schemas.microsoft.com/office/drawing/2014/main" id="{CB14CE1B-4BC5-4EF2-BE3D-05E4F580B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99331" y="3907418"/>
            <a:ext cx="2992669" cy="2950582"/>
          </a:xfrm>
          <a:custGeom>
            <a:avLst/>
            <a:gdLst>
              <a:gd name="connsiteX0" fmla="*/ 2052140 w 2992669"/>
              <a:gd name="connsiteY0" fmla="*/ 0 h 2950582"/>
              <a:gd name="connsiteX1" fmla="*/ 2850926 w 2992669"/>
              <a:gd name="connsiteY1" fmla="*/ 161267 h 2950582"/>
              <a:gd name="connsiteX2" fmla="*/ 2992669 w 2992669"/>
              <a:gd name="connsiteY2" fmla="*/ 229549 h 2950582"/>
              <a:gd name="connsiteX3" fmla="*/ 2992669 w 2992669"/>
              <a:gd name="connsiteY3" fmla="*/ 2950582 h 2950582"/>
              <a:gd name="connsiteX4" fmla="*/ 209274 w 2992669"/>
              <a:gd name="connsiteY4" fmla="*/ 2950582 h 2950582"/>
              <a:gd name="connsiteX5" fmla="*/ 161267 w 2992669"/>
              <a:gd name="connsiteY5" fmla="*/ 2850926 h 2950582"/>
              <a:gd name="connsiteX6" fmla="*/ 0 w 2992669"/>
              <a:gd name="connsiteY6" fmla="*/ 2052140 h 2950582"/>
              <a:gd name="connsiteX7" fmla="*/ 2052140 w 2992669"/>
              <a:gd name="connsiteY7" fmla="*/ 0 h 295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2669" h="2950582">
                <a:moveTo>
                  <a:pt x="2052140" y="0"/>
                </a:moveTo>
                <a:cubicBezTo>
                  <a:pt x="2335482" y="0"/>
                  <a:pt x="2605411" y="57424"/>
                  <a:pt x="2850926" y="161267"/>
                </a:cubicBezTo>
                <a:lnTo>
                  <a:pt x="2992669" y="229549"/>
                </a:lnTo>
                <a:lnTo>
                  <a:pt x="2992669" y="2950582"/>
                </a:lnTo>
                <a:lnTo>
                  <a:pt x="209274" y="2950582"/>
                </a:lnTo>
                <a:lnTo>
                  <a:pt x="161267" y="2850926"/>
                </a:lnTo>
                <a:cubicBezTo>
                  <a:pt x="57423" y="2605411"/>
                  <a:pt x="0" y="2335482"/>
                  <a:pt x="0" y="2052140"/>
                </a:cubicBezTo>
                <a:cubicBezTo>
                  <a:pt x="0" y="918774"/>
                  <a:pt x="918774" y="0"/>
                  <a:pt x="205214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2" name="Picture 8" descr="Automobil-Mechatroniker/-in EFZ Fachrichtung «Personenwagen»">
            <a:extLst>
              <a:ext uri="{FF2B5EF4-FFF2-40B4-BE49-F238E27FC236}">
                <a16:creationId xmlns:a16="http://schemas.microsoft.com/office/drawing/2014/main" id="{A394A3D4-35F8-F968-DF0A-52A81128E2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30797"/>
          <a:stretch/>
        </p:blipFill>
        <p:spPr bwMode="auto">
          <a:xfrm>
            <a:off x="9363236" y="4071322"/>
            <a:ext cx="2828765" cy="2786678"/>
          </a:xfrm>
          <a:custGeom>
            <a:avLst/>
            <a:gdLst/>
            <a:ahLst/>
            <a:cxnLst/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madness-on-stage-long-158842">
            <a:hlinkClick r:id="" action="ppaction://media"/>
            <a:extLst>
              <a:ext uri="{FF2B5EF4-FFF2-40B4-BE49-F238E27FC236}">
                <a16:creationId xmlns:a16="http://schemas.microsoft.com/office/drawing/2014/main" id="{53C510C0-0E9E-5C24-7A96-C62AB01EED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781345" y="3278152"/>
            <a:ext cx="609600" cy="609600"/>
          </a:xfrm>
          <a:prstGeom prst="rect">
            <a:avLst/>
          </a:prstGeom>
        </p:spPr>
      </p:pic>
      <p:sp>
        <p:nvSpPr>
          <p:cNvPr id="5" name="Titel 1">
            <a:hlinkClick r:id="rId10" action="ppaction://hlinksldjump"/>
            <a:extLst>
              <a:ext uri="{FF2B5EF4-FFF2-40B4-BE49-F238E27FC236}">
                <a16:creationId xmlns:a16="http://schemas.microsoft.com/office/drawing/2014/main" id="{AA9A63D0-53A5-EB7B-0887-590D1C72BF52}"/>
              </a:ext>
            </a:extLst>
          </p:cNvPr>
          <p:cNvSpPr txBox="1">
            <a:spLocks/>
          </p:cNvSpPr>
          <p:nvPr/>
        </p:nvSpPr>
        <p:spPr>
          <a:xfrm rot="689162">
            <a:off x="4128368" y="5815758"/>
            <a:ext cx="4414711" cy="325961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 fontScale="4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400" dirty="0">
                <a:hlinkClick r:id="rId10" action="ppaction://hlinksldjump"/>
              </a:rPr>
              <a:t>NEUGIERIG? – LOS GEHT‘S!</a:t>
            </a:r>
            <a:endParaRPr lang="de-CH" sz="4400" dirty="0"/>
          </a:p>
        </p:txBody>
      </p:sp>
    </p:spTree>
    <p:extLst>
      <p:ext uri="{BB962C8B-B14F-4D97-AF65-F5344CB8AC3E}">
        <p14:creationId xmlns:p14="http://schemas.microsoft.com/office/powerpoint/2010/main" val="37547935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8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etailhandelsfachmann:frau EFZ Automobil Sales">
            <a:extLst>
              <a:ext uri="{FF2B5EF4-FFF2-40B4-BE49-F238E27FC236}">
                <a16:creationId xmlns:a16="http://schemas.microsoft.com/office/drawing/2014/main" id="{BD3458C4-CA81-B1BE-32DE-5F8DFC05A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030" y="1989000"/>
            <a:ext cx="2024000" cy="2880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DCBD5A2-6AA9-A3C9-4FE2-C15BCE20B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7157"/>
            <a:ext cx="10515600" cy="957984"/>
          </a:xfrm>
        </p:spPr>
        <p:txBody>
          <a:bodyPr>
            <a:noAutofit/>
          </a:bodyPr>
          <a:lstStyle/>
          <a:p>
            <a:pPr algn="ctr"/>
            <a:r>
              <a:rPr lang="de-DE" sz="3800" b="1" dirty="0"/>
              <a:t>Detailhandelsfachmann/-frau EFZ</a:t>
            </a:r>
            <a:br>
              <a:rPr lang="de-DE" sz="3800" b="1" dirty="0"/>
            </a:br>
            <a:r>
              <a:rPr lang="de-DE" sz="3800" b="1" dirty="0"/>
              <a:t>Automobil Sales</a:t>
            </a:r>
            <a:endParaRPr lang="de-CH" sz="3800" b="1" dirty="0"/>
          </a:p>
        </p:txBody>
      </p:sp>
      <p:sp>
        <p:nvSpPr>
          <p:cNvPr id="3" name="Interaktive Schaltfläche: Zur Startseite wechseln 2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1E950823-4B2B-6825-30CA-055395AEF3D1}"/>
              </a:ext>
            </a:extLst>
          </p:cNvPr>
          <p:cNvSpPr/>
          <p:nvPr/>
        </p:nvSpPr>
        <p:spPr>
          <a:xfrm>
            <a:off x="11353800" y="6070843"/>
            <a:ext cx="705394" cy="714102"/>
          </a:xfrm>
          <a:prstGeom prst="actionButtonHom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1400CE9-379A-2598-7F95-F5765CA80A55}"/>
              </a:ext>
            </a:extLst>
          </p:cNvPr>
          <p:cNvSpPr txBox="1"/>
          <p:nvPr/>
        </p:nvSpPr>
        <p:spPr>
          <a:xfrm>
            <a:off x="356287" y="1915911"/>
            <a:ext cx="4141573" cy="313932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de-CH" b="1" i="0" u="none" strike="noStrike" dirty="0">
                <a:effectLst/>
                <a:latin typeface="YouTube Noto"/>
              </a:rPr>
              <a:t>Facts «Aufgaben und Ausbildung»</a:t>
            </a:r>
          </a:p>
          <a:p>
            <a:endParaRPr lang="de-CH" b="1" dirty="0">
              <a:latin typeface="YouTube N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>
                <a:latin typeface="YouTube Noto"/>
              </a:rPr>
              <a:t>Kundenbeziehungen pflegen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>
                <a:latin typeface="YouTube Noto"/>
              </a:rPr>
              <a:t>Präsentieren von Produkten und Dienstleistungen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>
                <a:latin typeface="YouTube Noto"/>
              </a:rPr>
              <a:t>Weiterentwickeln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>
                <a:latin typeface="YouTube Noto"/>
              </a:rPr>
              <a:t>Kommunizieren (Betrieb und Branche)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>
                <a:latin typeface="YouTube Noto"/>
              </a:rPr>
              <a:t>Betreuen von Online-Shops</a:t>
            </a:r>
          </a:p>
          <a:p>
            <a:endParaRPr lang="de-CH" dirty="0">
              <a:latin typeface="YouTube N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>
                <a:latin typeface="YouTube Noto"/>
              </a:rPr>
              <a:t>3</a:t>
            </a:r>
            <a:r>
              <a:rPr lang="de-CH" i="0" u="none" strike="noStrike" dirty="0">
                <a:effectLst/>
                <a:latin typeface="YouTube Noto"/>
              </a:rPr>
              <a:t> Jahre Lehrzeit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>
                <a:latin typeface="YouTube Noto"/>
              </a:rPr>
              <a:t>1 – 2 Tage Berufsschule / Woche</a:t>
            </a:r>
          </a:p>
        </p:txBody>
      </p:sp>
      <p:pic>
        <p:nvPicPr>
          <p:cNvPr id="6" name="Onlinemedien 5" title="Detailhandelsfachmann/-frau EFZ Automobil Sales">
            <a:hlinkClick r:id="" action="ppaction://media"/>
            <a:extLst>
              <a:ext uri="{FF2B5EF4-FFF2-40B4-BE49-F238E27FC236}">
                <a16:creationId xmlns:a16="http://schemas.microsoft.com/office/drawing/2014/main" id="{1DD76639-EDDE-356C-7781-A619DEEA4BA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8619264" y="3005081"/>
            <a:ext cx="2540000" cy="14351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525F6778-B0E6-10D4-A8E9-3359BD38A62F}"/>
              </a:ext>
            </a:extLst>
          </p:cNvPr>
          <p:cNvSpPr txBox="1"/>
          <p:nvPr/>
        </p:nvSpPr>
        <p:spPr>
          <a:xfrm>
            <a:off x="8021275" y="2031325"/>
            <a:ext cx="3735977" cy="258532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de-CH" b="1" i="0" u="none" strike="noStrike" dirty="0">
                <a:effectLst/>
                <a:latin typeface="YouTube Noto"/>
              </a:rPr>
              <a:t>Nico erklärt dir, was seinen Beruf so aussergewöhnlich und spannend macht:</a:t>
            </a:r>
          </a:p>
          <a:p>
            <a:endParaRPr lang="de-CH" b="0" i="0" u="none" strike="noStrike" dirty="0">
              <a:effectLst/>
              <a:latin typeface="YouTube Noto"/>
              <a:hlinkClick r:id="rId7" tooltip="Link teilen"/>
            </a:endParaRPr>
          </a:p>
          <a:p>
            <a:endParaRPr lang="de-CH" dirty="0">
              <a:latin typeface="YouTube Noto"/>
              <a:hlinkClick r:id="rId7" tooltip="Link teilen"/>
            </a:endParaRPr>
          </a:p>
          <a:p>
            <a:endParaRPr lang="de-CH" b="0" i="0" u="none" strike="noStrike" dirty="0">
              <a:effectLst/>
              <a:latin typeface="YouTube Noto"/>
              <a:hlinkClick r:id="rId7" tooltip="Link teilen"/>
            </a:endParaRPr>
          </a:p>
          <a:p>
            <a:endParaRPr lang="de-CH" dirty="0">
              <a:latin typeface="YouTube Noto"/>
              <a:hlinkClick r:id="rId7" tooltip="Link teilen"/>
            </a:endParaRPr>
          </a:p>
          <a:p>
            <a:endParaRPr lang="de-CH" b="0" i="0" u="none" strike="noStrike" dirty="0">
              <a:effectLst/>
              <a:latin typeface="YouTube Noto"/>
              <a:hlinkClick r:id="rId7" tooltip="Link teilen"/>
            </a:endParaRPr>
          </a:p>
          <a:p>
            <a:endParaRPr lang="de-CH" b="0" i="0" u="none" strike="noStrike" dirty="0">
              <a:effectLst/>
              <a:latin typeface="YouTube Noto"/>
              <a:hlinkClick r:id="rId7" tooltip="Link teilen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3A38EEB-08BE-A70F-399F-6CBDF29A3DDA}"/>
              </a:ext>
            </a:extLst>
          </p:cNvPr>
          <p:cNvSpPr txBox="1"/>
          <p:nvPr/>
        </p:nvSpPr>
        <p:spPr>
          <a:xfrm>
            <a:off x="6967142" y="4970731"/>
            <a:ext cx="3788571" cy="9233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de-CH" b="1" i="0" u="none" strike="noStrike" dirty="0">
                <a:effectLst/>
                <a:latin typeface="YouTube Noto"/>
              </a:rPr>
              <a:t>Mehr Informationen:</a:t>
            </a:r>
          </a:p>
          <a:p>
            <a:r>
              <a:rPr lang="de-DE" dirty="0" err="1">
                <a:hlinkClick r:id="rId8"/>
              </a:rPr>
              <a:t>Detailhandelsfachmann:frau</a:t>
            </a:r>
            <a:r>
              <a:rPr lang="de-DE" dirty="0">
                <a:hlinkClick r:id="rId8"/>
              </a:rPr>
              <a:t> EFZ Automobil Sales (autoberufe.ch)</a:t>
            </a:r>
            <a:endParaRPr lang="de-CH" b="0" i="0" u="none" strike="noStrike" dirty="0">
              <a:effectLst/>
              <a:latin typeface="YouTube Noto"/>
              <a:hlinkClick r:id="rId7" tooltip="Link teilen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F6D82ED-2DF3-B6A4-FC51-E6F85BB2FDE7}"/>
              </a:ext>
            </a:extLst>
          </p:cNvPr>
          <p:cNvSpPr txBox="1"/>
          <p:nvPr/>
        </p:nvSpPr>
        <p:spPr>
          <a:xfrm>
            <a:off x="356287" y="5112860"/>
            <a:ext cx="6024743" cy="147732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de-CH" b="1" i="0" u="none" strike="noStrike" dirty="0">
                <a:effectLst/>
                <a:latin typeface="YouTube Noto"/>
              </a:rPr>
              <a:t>Hast du gewusst … ?</a:t>
            </a:r>
          </a:p>
          <a:p>
            <a:r>
              <a:rPr lang="de-DE" dirty="0">
                <a:latin typeface="YouTube Noto"/>
              </a:rPr>
              <a:t>Während der Lehre dürfen sich Detailhandelsfachleute über einen anständigen Lohn freuen. Aber noch viel wichtiger nach deiner Lehre als Detailhandelsangestellte steht dir eine breite Palette von Karrieremöglichkeiten und Weiterbildungen offen.</a:t>
            </a:r>
            <a:endParaRPr lang="de-CH" dirty="0">
              <a:latin typeface="YouTube Noto"/>
            </a:endParaRP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5E4CDA0F-7F6F-A7AF-DF21-C6E512AA962E}"/>
              </a:ext>
            </a:extLst>
          </p:cNvPr>
          <p:cNvGrpSpPr/>
          <p:nvPr/>
        </p:nvGrpSpPr>
        <p:grpSpPr>
          <a:xfrm>
            <a:off x="4341882" y="3911925"/>
            <a:ext cx="3508235" cy="923330"/>
            <a:chOff x="3368658" y="3516851"/>
            <a:chExt cx="3508235" cy="923330"/>
          </a:xfrm>
        </p:grpSpPr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F5481023-FF3C-B8FE-1A2D-F785CB87E786}"/>
                </a:ext>
              </a:extLst>
            </p:cNvPr>
            <p:cNvSpPr txBox="1"/>
            <p:nvPr/>
          </p:nvSpPr>
          <p:spPr>
            <a:xfrm>
              <a:off x="3368658" y="3516851"/>
              <a:ext cx="3508235" cy="923330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rgbClr val="C0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de-DE" sz="1600" b="1" i="0" u="none" strike="noStrike" dirty="0">
                  <a:effectLst/>
                  <a:latin typeface="YouTube Noto"/>
                </a:rPr>
                <a:t>Ready? – Hier geht‘s zu den Aufträgen</a:t>
              </a:r>
              <a:r>
                <a:rPr lang="de-DE" b="1" i="0" u="none" strike="noStrike" dirty="0">
                  <a:effectLst/>
                  <a:latin typeface="YouTube Noto"/>
                </a:rPr>
                <a:t>!</a:t>
              </a:r>
            </a:p>
            <a:p>
              <a:endParaRPr lang="de-DE" b="1" i="0" u="none" strike="noStrike" dirty="0">
                <a:effectLst/>
                <a:latin typeface="YouTube Noto"/>
                <a:hlinkClick r:id="rId7" tooltip="Link teilen"/>
              </a:endParaRPr>
            </a:p>
            <a:p>
              <a:endParaRPr lang="de-CH" b="0" i="0" u="none" strike="noStrike" dirty="0">
                <a:effectLst/>
                <a:latin typeface="YouTube Noto"/>
                <a:hlinkClick r:id="rId7" tooltip="Link teilen"/>
              </a:endParaRPr>
            </a:p>
          </p:txBody>
        </p:sp>
        <p:sp>
          <p:nvSpPr>
            <p:cNvPr id="9" name="Interaktive Schaltfläche: Dokument 8">
              <a:hlinkClick r:id="rId9" highlightClick="1"/>
              <a:extLst>
                <a:ext uri="{FF2B5EF4-FFF2-40B4-BE49-F238E27FC236}">
                  <a16:creationId xmlns:a16="http://schemas.microsoft.com/office/drawing/2014/main" id="{06F220DF-FAB9-42C1-22C9-ED7A7011AE23}"/>
                </a:ext>
              </a:extLst>
            </p:cNvPr>
            <p:cNvSpPr/>
            <p:nvPr/>
          </p:nvSpPr>
          <p:spPr>
            <a:xfrm rot="59510">
              <a:off x="4852774" y="3841027"/>
              <a:ext cx="540000" cy="540000"/>
            </a:xfrm>
            <a:prstGeom prst="actionButtonDocumen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</p:grpSp>
    </p:spTree>
    <p:extLst>
      <p:ext uri="{BB962C8B-B14F-4D97-AF65-F5344CB8AC3E}">
        <p14:creationId xmlns:p14="http://schemas.microsoft.com/office/powerpoint/2010/main" val="36699989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5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etailhandelsfachfrau / Detailhandelsfachmann EFZ Automobil After-Sales">
            <a:extLst>
              <a:ext uri="{FF2B5EF4-FFF2-40B4-BE49-F238E27FC236}">
                <a16:creationId xmlns:a16="http://schemas.microsoft.com/office/drawing/2014/main" id="{2C891704-C52E-B942-7DAE-611AFA78F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655" y="2031325"/>
            <a:ext cx="2024000" cy="2880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DCBD5A2-6AA9-A3C9-4FE2-C15BCE20B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7157"/>
            <a:ext cx="10515600" cy="957984"/>
          </a:xfrm>
        </p:spPr>
        <p:txBody>
          <a:bodyPr>
            <a:noAutofit/>
          </a:bodyPr>
          <a:lstStyle/>
          <a:p>
            <a:pPr algn="ctr"/>
            <a:r>
              <a:rPr lang="de-DE" sz="3800" b="1" dirty="0"/>
              <a:t>Detailhandelsfachmann/-frau EFZ</a:t>
            </a:r>
            <a:br>
              <a:rPr lang="de-DE" sz="3800" b="1" dirty="0"/>
            </a:br>
            <a:r>
              <a:rPr lang="de-DE" sz="3800" b="1" dirty="0"/>
              <a:t>Automobil After-Sales</a:t>
            </a:r>
            <a:endParaRPr lang="de-CH" sz="3800" b="1" dirty="0"/>
          </a:p>
        </p:txBody>
      </p:sp>
      <p:sp>
        <p:nvSpPr>
          <p:cNvPr id="3" name="Interaktive Schaltfläche: Zur Startseite wechseln 2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D32A8DDB-399D-03C3-1485-4A6EE74902DC}"/>
              </a:ext>
            </a:extLst>
          </p:cNvPr>
          <p:cNvSpPr/>
          <p:nvPr/>
        </p:nvSpPr>
        <p:spPr>
          <a:xfrm>
            <a:off x="11353800" y="6070843"/>
            <a:ext cx="705394" cy="714102"/>
          </a:xfrm>
          <a:prstGeom prst="actionButtonHom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3B4A5BA-BBD5-22A1-85CF-FC89E23A0032}"/>
              </a:ext>
            </a:extLst>
          </p:cNvPr>
          <p:cNvSpPr txBox="1"/>
          <p:nvPr/>
        </p:nvSpPr>
        <p:spPr>
          <a:xfrm>
            <a:off x="356287" y="2031325"/>
            <a:ext cx="4141573" cy="313932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de-CH" b="1" i="0" u="none" strike="noStrike" dirty="0">
                <a:effectLst/>
                <a:latin typeface="YouTube Noto"/>
              </a:rPr>
              <a:t>Facts «Aufgaben und Ausbildung»</a:t>
            </a:r>
          </a:p>
          <a:p>
            <a:endParaRPr lang="de-CH" b="1" dirty="0">
              <a:latin typeface="YouTube N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>
                <a:latin typeface="YouTube Noto"/>
              </a:rPr>
              <a:t>Kundenbeziehungen pflegen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>
                <a:latin typeface="YouTube Noto"/>
              </a:rPr>
              <a:t>Produkte und Dienstleistungen präsentieren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>
                <a:latin typeface="YouTube Noto"/>
              </a:rPr>
              <a:t>Gestalten von Einkaufserlebnissen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>
                <a:latin typeface="YouTube Noto"/>
              </a:rPr>
              <a:t>Online-Shops betreuen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>
                <a:latin typeface="YouTube Noto"/>
              </a:rPr>
              <a:t>Kommunizieren (Betrieb und Branche)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dirty="0">
              <a:latin typeface="YouTube N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>
                <a:latin typeface="YouTube Noto"/>
              </a:rPr>
              <a:t>3</a:t>
            </a:r>
            <a:r>
              <a:rPr lang="de-CH" i="0" u="none" strike="noStrike" dirty="0">
                <a:effectLst/>
                <a:latin typeface="YouTube Noto"/>
              </a:rPr>
              <a:t> Jahre Lehrzeit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>
                <a:latin typeface="YouTube Noto"/>
              </a:rPr>
              <a:t>1 – 2 Tage Berufsschule / Woche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A2FBAD3-C225-840F-73AE-3040648A4738}"/>
              </a:ext>
            </a:extLst>
          </p:cNvPr>
          <p:cNvSpPr txBox="1"/>
          <p:nvPr/>
        </p:nvSpPr>
        <p:spPr>
          <a:xfrm>
            <a:off x="6967833" y="2031325"/>
            <a:ext cx="3735977" cy="258532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de-CH" b="1" i="0" u="none" strike="noStrike" dirty="0">
                <a:effectLst/>
                <a:latin typeface="YouTube Noto"/>
              </a:rPr>
              <a:t>Was macht eigentlich </a:t>
            </a:r>
          </a:p>
          <a:p>
            <a:r>
              <a:rPr lang="de-CH" b="1" i="0" u="none" strike="noStrike" dirty="0">
                <a:effectLst/>
                <a:latin typeface="YouTube Noto"/>
              </a:rPr>
              <a:t>ein/e Detailhandelsfachmann/-frau?</a:t>
            </a:r>
            <a:endParaRPr lang="de-CH" b="1" i="0" u="none" strike="noStrike" dirty="0">
              <a:effectLst/>
              <a:latin typeface="YouTube Noto"/>
              <a:hlinkClick r:id="rId6" tooltip="Link teilen"/>
            </a:endParaRPr>
          </a:p>
          <a:p>
            <a:r>
              <a:rPr lang="de-CH" b="0" i="0" u="none" strike="noStrike" dirty="0">
                <a:effectLst/>
                <a:latin typeface="YouTube Noto"/>
              </a:rPr>
              <a:t>Hier findest du es heraus:</a:t>
            </a:r>
          </a:p>
          <a:p>
            <a:endParaRPr lang="de-CH" b="0" i="0" u="none" strike="noStrike" dirty="0">
              <a:effectLst/>
              <a:latin typeface="YouTube Noto"/>
              <a:hlinkClick r:id="rId6" tooltip="Link teilen"/>
            </a:endParaRPr>
          </a:p>
          <a:p>
            <a:endParaRPr lang="de-CH" dirty="0">
              <a:latin typeface="YouTube Noto"/>
              <a:hlinkClick r:id="rId6" tooltip="Link teilen"/>
            </a:endParaRPr>
          </a:p>
          <a:p>
            <a:endParaRPr lang="de-CH" b="0" i="0" u="none" strike="noStrike" dirty="0">
              <a:effectLst/>
              <a:latin typeface="YouTube Noto"/>
              <a:hlinkClick r:id="rId6" tooltip="Link teilen"/>
            </a:endParaRPr>
          </a:p>
          <a:p>
            <a:endParaRPr lang="de-CH" dirty="0">
              <a:latin typeface="YouTube Noto"/>
              <a:hlinkClick r:id="rId6" tooltip="Link teilen"/>
            </a:endParaRPr>
          </a:p>
          <a:p>
            <a:endParaRPr lang="de-CH" b="0" i="0" u="none" strike="noStrike" dirty="0">
              <a:effectLst/>
              <a:latin typeface="YouTube Noto"/>
              <a:hlinkClick r:id="rId6" tooltip="Link teilen"/>
            </a:endParaRPr>
          </a:p>
          <a:p>
            <a:endParaRPr lang="de-CH" b="0" i="0" u="none" strike="noStrike" dirty="0">
              <a:effectLst/>
              <a:latin typeface="YouTube Noto"/>
              <a:hlinkClick r:id="rId6" tooltip="Link teilen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69D4F06-87BD-7F18-42A3-FE145C9FE86C}"/>
              </a:ext>
            </a:extLst>
          </p:cNvPr>
          <p:cNvSpPr txBox="1"/>
          <p:nvPr/>
        </p:nvSpPr>
        <p:spPr>
          <a:xfrm>
            <a:off x="6967142" y="4970731"/>
            <a:ext cx="3788571" cy="9233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de-CH" b="1" i="0" u="none" strike="noStrike" dirty="0">
                <a:effectLst/>
                <a:latin typeface="YouTube Noto"/>
              </a:rPr>
              <a:t>Mehr Informationen:</a:t>
            </a:r>
          </a:p>
          <a:p>
            <a:r>
              <a:rPr lang="de-CH" dirty="0" err="1">
                <a:hlinkClick r:id="rId7"/>
              </a:rPr>
              <a:t>Detailhandelsfachmann:frau</a:t>
            </a:r>
            <a:r>
              <a:rPr lang="de-CH" dirty="0">
                <a:hlinkClick r:id="rId7"/>
              </a:rPr>
              <a:t> EFZ Automobil After-Sales (autoberufe.ch)</a:t>
            </a:r>
            <a:endParaRPr lang="de-CH" b="0" i="0" u="none" strike="noStrike" dirty="0">
              <a:effectLst/>
              <a:latin typeface="YouTube Noto"/>
              <a:hlinkClick r:id="rId6" tooltip="Link teilen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69C2A4A-2F76-96C5-5358-05428D7B5F25}"/>
              </a:ext>
            </a:extLst>
          </p:cNvPr>
          <p:cNvSpPr txBox="1"/>
          <p:nvPr/>
        </p:nvSpPr>
        <p:spPr>
          <a:xfrm>
            <a:off x="356287" y="5112860"/>
            <a:ext cx="6024743" cy="147732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de-CH" b="1" i="0" u="none" strike="noStrike" dirty="0">
                <a:effectLst/>
                <a:latin typeface="YouTube Noto"/>
              </a:rPr>
              <a:t>Hast du gewusst … ?</a:t>
            </a:r>
            <a:endParaRPr lang="de-CH" b="1" dirty="0">
              <a:latin typeface="YouTube Noto"/>
            </a:endParaRPr>
          </a:p>
          <a:p>
            <a:r>
              <a:rPr lang="de-DE" dirty="0"/>
              <a:t>Natürlich verdienst du während deiner Lehre einen anständigen Lohn. Aber noch viel wichtiger: Nach deiner Ausbildung steht dir eine breite Palette von Karrieremöglichkeiten und Weiterbildungen offen.</a:t>
            </a:r>
            <a:endParaRPr lang="de-CH" dirty="0">
              <a:latin typeface="YouTube Noto"/>
            </a:endParaRPr>
          </a:p>
        </p:txBody>
      </p:sp>
      <p:pic>
        <p:nvPicPr>
          <p:cNvPr id="10" name="Onlinemedien 9" title="Detailhandelsfachmann/-frau EFZ - Automobil After-Sales">
            <a:hlinkClick r:id="" action="ppaction://media"/>
            <a:extLst>
              <a:ext uri="{FF2B5EF4-FFF2-40B4-BE49-F238E27FC236}">
                <a16:creationId xmlns:a16="http://schemas.microsoft.com/office/drawing/2014/main" id="{AAC7B4AE-CD4C-A481-C397-556F1E309E5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7591427" y="3130405"/>
            <a:ext cx="2540000" cy="1435100"/>
          </a:xfrm>
          <a:prstGeom prst="rect">
            <a:avLst/>
          </a:prstGeom>
        </p:spPr>
      </p:pic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2C248F4D-ABBE-4F75-4CFC-6B0FAE9C714E}"/>
              </a:ext>
            </a:extLst>
          </p:cNvPr>
          <p:cNvGrpSpPr/>
          <p:nvPr/>
        </p:nvGrpSpPr>
        <p:grpSpPr>
          <a:xfrm>
            <a:off x="4083192" y="4088763"/>
            <a:ext cx="3508235" cy="923330"/>
            <a:chOff x="3368658" y="3516851"/>
            <a:chExt cx="3508235" cy="923330"/>
          </a:xfrm>
        </p:grpSpPr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747120F5-E218-43D4-C5A1-EA8BB4D8B6AB}"/>
                </a:ext>
              </a:extLst>
            </p:cNvPr>
            <p:cNvSpPr txBox="1"/>
            <p:nvPr/>
          </p:nvSpPr>
          <p:spPr>
            <a:xfrm>
              <a:off x="3368658" y="3516851"/>
              <a:ext cx="3508235" cy="923330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rgbClr val="C0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de-DE" sz="1600" b="1" i="0" u="none" strike="noStrike" dirty="0">
                  <a:effectLst/>
                  <a:latin typeface="YouTube Noto"/>
                </a:rPr>
                <a:t>Ready? – Hier geht‘s zu den Aufträgen</a:t>
              </a:r>
              <a:r>
                <a:rPr lang="de-DE" b="1" i="0" u="none" strike="noStrike" dirty="0">
                  <a:effectLst/>
                  <a:latin typeface="YouTube Noto"/>
                </a:rPr>
                <a:t>!</a:t>
              </a:r>
            </a:p>
            <a:p>
              <a:endParaRPr lang="de-DE" b="1" i="0" u="none" strike="noStrike" dirty="0">
                <a:effectLst/>
                <a:latin typeface="YouTube Noto"/>
                <a:hlinkClick r:id="rId6" tooltip="Link teilen"/>
              </a:endParaRPr>
            </a:p>
            <a:p>
              <a:endParaRPr lang="de-CH" b="0" i="0" u="none" strike="noStrike" dirty="0">
                <a:effectLst/>
                <a:latin typeface="YouTube Noto"/>
                <a:hlinkClick r:id="rId6" tooltip="Link teilen"/>
              </a:endParaRPr>
            </a:p>
          </p:txBody>
        </p:sp>
        <p:sp>
          <p:nvSpPr>
            <p:cNvPr id="11" name="Interaktive Schaltfläche: Dokument 10">
              <a:hlinkClick r:id="rId9" highlightClick="1"/>
              <a:extLst>
                <a:ext uri="{FF2B5EF4-FFF2-40B4-BE49-F238E27FC236}">
                  <a16:creationId xmlns:a16="http://schemas.microsoft.com/office/drawing/2014/main" id="{588B7AED-3850-7494-37B7-76FDD24C5489}"/>
                </a:ext>
              </a:extLst>
            </p:cNvPr>
            <p:cNvSpPr/>
            <p:nvPr/>
          </p:nvSpPr>
          <p:spPr>
            <a:xfrm rot="59510">
              <a:off x="4852774" y="3841027"/>
              <a:ext cx="540000" cy="540000"/>
            </a:xfrm>
            <a:prstGeom prst="actionButtonDocumen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</p:grpSp>
    </p:spTree>
    <p:extLst>
      <p:ext uri="{BB962C8B-B14F-4D97-AF65-F5344CB8AC3E}">
        <p14:creationId xmlns:p14="http://schemas.microsoft.com/office/powerpoint/2010/main" val="29316104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3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4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4" grpId="0" animBg="1"/>
      <p:bldP spid="6" grpId="0" animBg="1"/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tailhandelsassistent:in EBA Automobil After-Sales">
            <a:extLst>
              <a:ext uri="{FF2B5EF4-FFF2-40B4-BE49-F238E27FC236}">
                <a16:creationId xmlns:a16="http://schemas.microsoft.com/office/drawing/2014/main" id="{435D8C34-5B41-32EA-836A-3FEC0738F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156" y="2160985"/>
            <a:ext cx="2024000" cy="2880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DCBD5A2-6AA9-A3C9-4FE2-C15BCE20B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7157"/>
            <a:ext cx="10515600" cy="957984"/>
          </a:xfrm>
        </p:spPr>
        <p:txBody>
          <a:bodyPr>
            <a:noAutofit/>
          </a:bodyPr>
          <a:lstStyle/>
          <a:p>
            <a:pPr algn="ctr"/>
            <a:r>
              <a:rPr lang="de-DE" sz="3800" b="1" dirty="0"/>
              <a:t>Detailhandelsassistent/-in EBA</a:t>
            </a:r>
            <a:br>
              <a:rPr lang="de-DE" sz="3800" b="1" dirty="0"/>
            </a:br>
            <a:r>
              <a:rPr lang="de-DE" sz="3800" b="1" dirty="0"/>
              <a:t>Automobil After-Sales</a:t>
            </a:r>
            <a:endParaRPr lang="de-CH" sz="3800" b="1" dirty="0"/>
          </a:p>
        </p:txBody>
      </p:sp>
      <p:sp>
        <p:nvSpPr>
          <p:cNvPr id="3" name="Interaktive Schaltfläche: Zur Startseite wechseln 2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C9F12980-CD41-2BA9-0B51-BEC7D4E19188}"/>
              </a:ext>
            </a:extLst>
          </p:cNvPr>
          <p:cNvSpPr/>
          <p:nvPr/>
        </p:nvSpPr>
        <p:spPr>
          <a:xfrm>
            <a:off x="11353800" y="6070843"/>
            <a:ext cx="705394" cy="714102"/>
          </a:xfrm>
          <a:prstGeom prst="actionButtonHom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7A9693C-5687-1B58-C1B3-9FD89E853982}"/>
              </a:ext>
            </a:extLst>
          </p:cNvPr>
          <p:cNvSpPr txBox="1"/>
          <p:nvPr/>
        </p:nvSpPr>
        <p:spPr>
          <a:xfrm>
            <a:off x="356287" y="2031325"/>
            <a:ext cx="4141573" cy="313932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de-CH" b="1" i="0" u="none" strike="noStrike" dirty="0">
                <a:effectLst/>
                <a:latin typeface="YouTube Noto"/>
              </a:rPr>
              <a:t>Facts «Aufgaben und Ausbildung»</a:t>
            </a:r>
          </a:p>
          <a:p>
            <a:endParaRPr lang="de-CH" b="1" dirty="0">
              <a:latin typeface="YouTube N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>
                <a:latin typeface="YouTube Noto"/>
              </a:rPr>
              <a:t>Kundenbeziehungen pflegen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>
                <a:latin typeface="YouTube Noto"/>
              </a:rPr>
              <a:t>Produkte und Dienstleistungen vorstellen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>
                <a:latin typeface="YouTube Noto"/>
              </a:rPr>
              <a:t>Kenntnisse aneignen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>
                <a:latin typeface="YouTube Noto"/>
              </a:rPr>
              <a:t>Kommunikation im Betrieb </a:t>
            </a:r>
            <a:br>
              <a:rPr lang="de-CH" dirty="0">
                <a:latin typeface="YouTube Noto"/>
              </a:rPr>
            </a:br>
            <a:r>
              <a:rPr lang="de-CH" dirty="0">
                <a:latin typeface="YouTube Noto"/>
              </a:rPr>
              <a:t>und in der Branche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dirty="0">
              <a:latin typeface="YouTube N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>
                <a:latin typeface="YouTube Noto"/>
              </a:rPr>
              <a:t>2</a:t>
            </a:r>
            <a:r>
              <a:rPr lang="de-CH" i="0" u="none" strike="noStrike" dirty="0">
                <a:effectLst/>
                <a:latin typeface="YouTube Noto"/>
              </a:rPr>
              <a:t> Jahre Lehrzeit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>
                <a:latin typeface="YouTube Noto"/>
              </a:rPr>
              <a:t>1 Tag Berufsschule / Woche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48B7092-0889-1E4F-1162-9B171C3101A4}"/>
              </a:ext>
            </a:extLst>
          </p:cNvPr>
          <p:cNvSpPr txBox="1"/>
          <p:nvPr/>
        </p:nvSpPr>
        <p:spPr>
          <a:xfrm>
            <a:off x="6967833" y="2031325"/>
            <a:ext cx="3735977" cy="286232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de-CH" b="1" i="0" u="none" strike="noStrike" dirty="0">
                <a:effectLst/>
                <a:latin typeface="YouTube Noto"/>
              </a:rPr>
              <a:t>Was macht eigentlich </a:t>
            </a:r>
          </a:p>
          <a:p>
            <a:r>
              <a:rPr lang="de-CH" b="1" i="0" u="none" strike="noStrike" dirty="0">
                <a:effectLst/>
                <a:latin typeface="YouTube Noto"/>
              </a:rPr>
              <a:t>ein/e Detailhandelsassistent/-in?</a:t>
            </a:r>
            <a:endParaRPr lang="de-CH" b="1" i="0" u="none" strike="noStrike" dirty="0">
              <a:effectLst/>
              <a:latin typeface="YouTube Noto"/>
              <a:hlinkClick r:id="rId5" tooltip="Link teilen"/>
            </a:endParaRPr>
          </a:p>
          <a:p>
            <a:r>
              <a:rPr lang="de-CH" b="0" i="0" u="none" strike="noStrike" dirty="0">
                <a:effectLst/>
                <a:latin typeface="YouTube Noto"/>
              </a:rPr>
              <a:t>Hier findest du es heraus:</a:t>
            </a:r>
          </a:p>
          <a:p>
            <a:endParaRPr lang="de-CH" b="0" i="0" u="none" strike="noStrike" dirty="0">
              <a:effectLst/>
              <a:latin typeface="YouTube Noto"/>
              <a:hlinkClick r:id="rId5" tooltip="Link teilen"/>
            </a:endParaRPr>
          </a:p>
          <a:p>
            <a:r>
              <a:rPr lang="de-DE" dirty="0">
                <a:hlinkClick r:id="rId6"/>
              </a:rPr>
              <a:t>Detailhandelsassistent/in EBA - berufsberatung.ch</a:t>
            </a:r>
            <a:endParaRPr lang="de-DE" dirty="0"/>
          </a:p>
          <a:p>
            <a:endParaRPr lang="de-DE" b="0" i="0" u="none" strike="noStrike" dirty="0">
              <a:effectLst/>
              <a:latin typeface="YouTube Noto"/>
              <a:hlinkClick r:id="rId5" tooltip="Link teilen"/>
            </a:endParaRPr>
          </a:p>
          <a:p>
            <a:r>
              <a:rPr lang="de-CH" dirty="0">
                <a:hlinkClick r:id="rId7"/>
              </a:rPr>
              <a:t>Detailhandelsassistent/in EBA Automobil After-Sales – Lehrstellen und Berufsbild (yousty.ch)</a:t>
            </a:r>
            <a:endParaRPr lang="de-CH" b="0" i="0" u="none" strike="noStrike" dirty="0">
              <a:effectLst/>
              <a:latin typeface="YouTube Noto"/>
              <a:hlinkClick r:id="rId5" tooltip="Link teilen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16272EF-95F8-1C75-73BD-67372B59AB97}"/>
              </a:ext>
            </a:extLst>
          </p:cNvPr>
          <p:cNvSpPr txBox="1"/>
          <p:nvPr/>
        </p:nvSpPr>
        <p:spPr>
          <a:xfrm>
            <a:off x="6967833" y="5112860"/>
            <a:ext cx="3735977" cy="9233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de-CH" b="1" i="0" u="none" strike="noStrike" dirty="0">
                <a:effectLst/>
                <a:latin typeface="YouTube Noto"/>
              </a:rPr>
              <a:t>Mehr Informationen:</a:t>
            </a:r>
          </a:p>
          <a:p>
            <a:r>
              <a:rPr lang="de-CH" dirty="0" err="1">
                <a:hlinkClick r:id="rId8"/>
              </a:rPr>
              <a:t>Detailhandelsassistent:in</a:t>
            </a:r>
            <a:r>
              <a:rPr lang="de-CH" dirty="0">
                <a:hlinkClick r:id="rId8"/>
              </a:rPr>
              <a:t> EBA Automobil After-Sales (autoberufe.ch)</a:t>
            </a:r>
            <a:endParaRPr lang="de-CH" b="0" i="0" u="none" strike="noStrike" dirty="0">
              <a:effectLst/>
              <a:latin typeface="YouTube Noto"/>
              <a:hlinkClick r:id="rId5" tooltip="Link teilen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7061F21-C87F-E208-BEA3-CA1C97DC330D}"/>
              </a:ext>
            </a:extLst>
          </p:cNvPr>
          <p:cNvSpPr txBox="1"/>
          <p:nvPr/>
        </p:nvSpPr>
        <p:spPr>
          <a:xfrm>
            <a:off x="356287" y="5232674"/>
            <a:ext cx="6024743" cy="147732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de-CH" b="1" i="0" u="none" strike="noStrike" dirty="0">
                <a:effectLst/>
                <a:latin typeface="YouTube Noto"/>
              </a:rPr>
              <a:t>Hast du gewusst … ?</a:t>
            </a:r>
          </a:p>
          <a:p>
            <a:endParaRPr lang="de-CH" b="1" dirty="0">
              <a:latin typeface="YouTube Noto"/>
            </a:endParaRPr>
          </a:p>
          <a:p>
            <a:r>
              <a:rPr lang="de-CH" dirty="0">
                <a:latin typeface="YouTube Noto"/>
              </a:rPr>
              <a:t>Nach der Ausbildung stehen dir verschiedene Karrieremöglichkeiten offen. So kannst du die z. Bsp. zum Detailhandelsfachmann / Detailhandelsfachfrau spezialisieren.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4A485FC7-2EA1-78A1-EDD6-BE9F6F93177A}"/>
              </a:ext>
            </a:extLst>
          </p:cNvPr>
          <p:cNvGrpSpPr/>
          <p:nvPr/>
        </p:nvGrpSpPr>
        <p:grpSpPr>
          <a:xfrm>
            <a:off x="3368658" y="3516851"/>
            <a:ext cx="3508235" cy="923330"/>
            <a:chOff x="3368658" y="3516851"/>
            <a:chExt cx="3508235" cy="923330"/>
          </a:xfrm>
        </p:grpSpPr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D19786BD-EEA8-E717-096B-5FC18592317D}"/>
                </a:ext>
              </a:extLst>
            </p:cNvPr>
            <p:cNvSpPr txBox="1"/>
            <p:nvPr/>
          </p:nvSpPr>
          <p:spPr>
            <a:xfrm>
              <a:off x="3368658" y="3516851"/>
              <a:ext cx="3508235" cy="923330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rgbClr val="C0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de-DE" sz="1600" b="1" i="0" u="none" strike="noStrike" dirty="0">
                  <a:effectLst/>
                  <a:latin typeface="YouTube Noto"/>
                </a:rPr>
                <a:t>Ready? – Hier geht‘s zu den Aufträgen</a:t>
              </a:r>
              <a:r>
                <a:rPr lang="de-DE" b="1" i="0" u="none" strike="noStrike" dirty="0">
                  <a:effectLst/>
                  <a:latin typeface="YouTube Noto"/>
                </a:rPr>
                <a:t>!</a:t>
              </a:r>
            </a:p>
            <a:p>
              <a:endParaRPr lang="de-DE" b="1" i="0" u="none" strike="noStrike" dirty="0">
                <a:effectLst/>
                <a:latin typeface="YouTube Noto"/>
                <a:hlinkClick r:id="rId5" tooltip="Link teilen"/>
              </a:endParaRPr>
            </a:p>
            <a:p>
              <a:endParaRPr lang="de-CH" b="0" i="0" u="none" strike="noStrike" dirty="0">
                <a:effectLst/>
                <a:latin typeface="YouTube Noto"/>
                <a:hlinkClick r:id="rId5" tooltip="Link teilen"/>
              </a:endParaRPr>
            </a:p>
          </p:txBody>
        </p:sp>
        <p:sp>
          <p:nvSpPr>
            <p:cNvPr id="8" name="Interaktive Schaltfläche: Dokument 7">
              <a:hlinkClick r:id="rId9" highlightClick="1"/>
              <a:extLst>
                <a:ext uri="{FF2B5EF4-FFF2-40B4-BE49-F238E27FC236}">
                  <a16:creationId xmlns:a16="http://schemas.microsoft.com/office/drawing/2014/main" id="{C02E5DAE-19E0-FAE1-BCF0-59F4AD5B240B}"/>
                </a:ext>
              </a:extLst>
            </p:cNvPr>
            <p:cNvSpPr/>
            <p:nvPr/>
          </p:nvSpPr>
          <p:spPr>
            <a:xfrm rot="59510">
              <a:off x="4852776" y="3852589"/>
              <a:ext cx="540000" cy="540000"/>
            </a:xfrm>
            <a:prstGeom prst="actionButtonDocumen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</p:grpSp>
    </p:spTree>
    <p:extLst>
      <p:ext uri="{BB962C8B-B14F-4D97-AF65-F5344CB8AC3E}">
        <p14:creationId xmlns:p14="http://schemas.microsoft.com/office/powerpoint/2010/main" val="20351244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Kaufmann/Kauffrau EFZ im Automobil-Gewerbe">
            <a:extLst>
              <a:ext uri="{FF2B5EF4-FFF2-40B4-BE49-F238E27FC236}">
                <a16:creationId xmlns:a16="http://schemas.microsoft.com/office/drawing/2014/main" id="{DBFFF571-9B8D-8217-9169-975E664D2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850" y="2013647"/>
            <a:ext cx="2024000" cy="2880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DCBD5A2-6AA9-A3C9-4FE2-C15BCE20B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7157"/>
            <a:ext cx="10515600" cy="957984"/>
          </a:xfrm>
        </p:spPr>
        <p:txBody>
          <a:bodyPr>
            <a:noAutofit/>
          </a:bodyPr>
          <a:lstStyle/>
          <a:p>
            <a:pPr algn="ctr"/>
            <a:r>
              <a:rPr lang="de-DE" sz="3800" b="1" dirty="0"/>
              <a:t>Kaufmann / Kauffrau EFZ</a:t>
            </a:r>
            <a:br>
              <a:rPr lang="de-DE" sz="3800" b="1" dirty="0"/>
            </a:br>
            <a:r>
              <a:rPr lang="de-DE" sz="3800" b="1" dirty="0"/>
              <a:t>im Automobil Gewerbe</a:t>
            </a:r>
            <a:endParaRPr lang="de-CH" sz="3800" b="1" dirty="0"/>
          </a:p>
        </p:txBody>
      </p:sp>
      <p:sp>
        <p:nvSpPr>
          <p:cNvPr id="3" name="Interaktive Schaltfläche: Zur Startseite wechseln 2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AB72468C-3E86-5C52-248D-D21952FE1926}"/>
              </a:ext>
            </a:extLst>
          </p:cNvPr>
          <p:cNvSpPr/>
          <p:nvPr/>
        </p:nvSpPr>
        <p:spPr>
          <a:xfrm>
            <a:off x="11353800" y="6070843"/>
            <a:ext cx="705394" cy="714102"/>
          </a:xfrm>
          <a:prstGeom prst="actionButtonHom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6CCB0D1-315A-ADED-AEE2-B10AD51BC0DA}"/>
              </a:ext>
            </a:extLst>
          </p:cNvPr>
          <p:cNvSpPr txBox="1"/>
          <p:nvPr/>
        </p:nvSpPr>
        <p:spPr>
          <a:xfrm>
            <a:off x="356287" y="2031325"/>
            <a:ext cx="4141573" cy="286232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de-CH" b="1" i="0" u="none" strike="noStrike" dirty="0">
                <a:effectLst/>
                <a:latin typeface="YouTube Noto"/>
              </a:rPr>
              <a:t>Facts «Aufgaben und Ausbildung»</a:t>
            </a:r>
          </a:p>
          <a:p>
            <a:endParaRPr lang="de-CH" b="1" dirty="0">
              <a:latin typeface="YouTube N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>
                <a:latin typeface="YouTube Noto"/>
              </a:rPr>
              <a:t>Organisieren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>
                <a:latin typeface="YouTube Noto"/>
              </a:rPr>
              <a:t>Interagieren im Arbeitsumfeld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>
                <a:latin typeface="YouTube Noto"/>
              </a:rPr>
              <a:t>Koordinieren von Prozessen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>
                <a:latin typeface="YouTube Noto"/>
              </a:rPr>
              <a:t>Kunden und Lieferanten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>
                <a:latin typeface="YouTube Noto"/>
              </a:rPr>
              <a:t>Digitale Technologie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dirty="0">
              <a:latin typeface="YouTube N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>
                <a:latin typeface="YouTube Noto"/>
              </a:rPr>
              <a:t>3</a:t>
            </a:r>
            <a:r>
              <a:rPr lang="de-CH" i="0" u="none" strike="noStrike" dirty="0">
                <a:effectLst/>
                <a:latin typeface="YouTube Noto"/>
              </a:rPr>
              <a:t> Jahre Lehrzeit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>
                <a:latin typeface="YouTube Noto"/>
              </a:rPr>
              <a:t>1 – 2 Tage Berufsschule / Woche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F502E75-4BA1-3C01-98EC-F859E59B519C}"/>
              </a:ext>
            </a:extLst>
          </p:cNvPr>
          <p:cNvSpPr txBox="1"/>
          <p:nvPr/>
        </p:nvSpPr>
        <p:spPr>
          <a:xfrm>
            <a:off x="6967833" y="2031325"/>
            <a:ext cx="3735977" cy="258532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de-CH" b="1" i="0" u="none" strike="noStrike" dirty="0">
                <a:effectLst/>
                <a:latin typeface="YouTube Noto"/>
              </a:rPr>
              <a:t>Was macht eigentlich </a:t>
            </a:r>
          </a:p>
          <a:p>
            <a:r>
              <a:rPr lang="de-CH" b="1" i="0" u="none" strike="noStrike" dirty="0">
                <a:effectLst/>
                <a:latin typeface="YouTube Noto"/>
              </a:rPr>
              <a:t>ein/e </a:t>
            </a:r>
            <a:r>
              <a:rPr lang="de-CH" b="1" i="0" u="none" strike="noStrike" dirty="0" err="1">
                <a:effectLst/>
                <a:latin typeface="YouTube Noto"/>
              </a:rPr>
              <a:t>Kaufmann:frau</a:t>
            </a:r>
            <a:r>
              <a:rPr lang="de-CH" b="1" i="0" u="none" strike="noStrike" dirty="0">
                <a:effectLst/>
                <a:latin typeface="YouTube Noto"/>
              </a:rPr>
              <a:t> EFZ?</a:t>
            </a:r>
            <a:endParaRPr lang="de-CH" b="1" i="0" u="none" strike="noStrike" dirty="0">
              <a:effectLst/>
              <a:latin typeface="YouTube Noto"/>
              <a:hlinkClick r:id="rId6" tooltip="Link teilen"/>
            </a:endParaRPr>
          </a:p>
          <a:p>
            <a:r>
              <a:rPr lang="de-CH" b="0" i="0" u="none" strike="noStrike" dirty="0">
                <a:effectLst/>
                <a:latin typeface="YouTube Noto"/>
              </a:rPr>
              <a:t>Noemi erklärt es dir!</a:t>
            </a:r>
          </a:p>
          <a:p>
            <a:endParaRPr lang="de-CH" b="0" i="0" u="none" strike="noStrike" dirty="0">
              <a:effectLst/>
              <a:latin typeface="YouTube Noto"/>
              <a:hlinkClick r:id="rId6" tooltip="Link teilen"/>
            </a:endParaRPr>
          </a:p>
          <a:p>
            <a:endParaRPr lang="de-CH" dirty="0">
              <a:latin typeface="YouTube Noto"/>
              <a:hlinkClick r:id="rId6" tooltip="Link teilen"/>
            </a:endParaRPr>
          </a:p>
          <a:p>
            <a:endParaRPr lang="de-CH" b="0" i="0" u="none" strike="noStrike" dirty="0">
              <a:effectLst/>
              <a:latin typeface="YouTube Noto"/>
              <a:hlinkClick r:id="rId6" tooltip="Link teilen"/>
            </a:endParaRPr>
          </a:p>
          <a:p>
            <a:endParaRPr lang="de-CH" dirty="0">
              <a:latin typeface="YouTube Noto"/>
              <a:hlinkClick r:id="rId6" tooltip="Link teilen"/>
            </a:endParaRPr>
          </a:p>
          <a:p>
            <a:endParaRPr lang="de-CH" b="0" i="0" u="none" strike="noStrike" dirty="0">
              <a:effectLst/>
              <a:latin typeface="YouTube Noto"/>
              <a:hlinkClick r:id="rId6" tooltip="Link teilen"/>
            </a:endParaRPr>
          </a:p>
          <a:p>
            <a:endParaRPr lang="de-CH" b="0" i="0" u="none" strike="noStrike" dirty="0">
              <a:effectLst/>
              <a:latin typeface="YouTube Noto"/>
              <a:hlinkClick r:id="rId6" tooltip="Link teilen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43020BB-46D5-231D-D95A-6CD8A757757C}"/>
              </a:ext>
            </a:extLst>
          </p:cNvPr>
          <p:cNvSpPr txBox="1"/>
          <p:nvPr/>
        </p:nvSpPr>
        <p:spPr>
          <a:xfrm>
            <a:off x="6967142" y="4970731"/>
            <a:ext cx="3788571" cy="9233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de-CH" b="1" i="0" u="none" strike="noStrike" dirty="0">
                <a:effectLst/>
                <a:latin typeface="YouTube Noto"/>
              </a:rPr>
              <a:t>Mehr Informationen:</a:t>
            </a:r>
          </a:p>
          <a:p>
            <a:r>
              <a:rPr lang="de-DE" dirty="0">
                <a:hlinkClick r:id="rId7"/>
              </a:rPr>
              <a:t>Kaufmann/Kauffrau EFZ im Automobil-Gewerbe (autoberufe.ch)</a:t>
            </a:r>
            <a:endParaRPr lang="de-CH" b="0" i="0" u="none" strike="noStrike" dirty="0">
              <a:effectLst/>
              <a:latin typeface="YouTube Noto"/>
              <a:hlinkClick r:id="rId6" tooltip="Link teilen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0BCB6A6-29AB-7552-3088-9CBA3A4F068F}"/>
              </a:ext>
            </a:extLst>
          </p:cNvPr>
          <p:cNvSpPr txBox="1"/>
          <p:nvPr/>
        </p:nvSpPr>
        <p:spPr>
          <a:xfrm>
            <a:off x="356287" y="5112860"/>
            <a:ext cx="6024743" cy="120032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de-CH" b="1" i="0" u="none" strike="noStrike" dirty="0">
                <a:effectLst/>
                <a:latin typeface="YouTube Noto"/>
              </a:rPr>
              <a:t>Hast du gewusst … ?</a:t>
            </a:r>
          </a:p>
          <a:p>
            <a:endParaRPr lang="de-CH" b="1" dirty="0">
              <a:latin typeface="YouTube Noto"/>
            </a:endParaRPr>
          </a:p>
          <a:p>
            <a:r>
              <a:rPr lang="de-CH" dirty="0">
                <a:latin typeface="YouTube Noto"/>
              </a:rPr>
              <a:t>Nach der Ausbildung als </a:t>
            </a:r>
            <a:r>
              <a:rPr lang="de-CH" dirty="0" err="1">
                <a:latin typeface="YouTube Noto"/>
              </a:rPr>
              <a:t>Kaufmann:frau</a:t>
            </a:r>
            <a:r>
              <a:rPr lang="de-CH" dirty="0">
                <a:latin typeface="YouTube Noto"/>
              </a:rPr>
              <a:t> EFZ steht dir eine breite Palette an Karrieremöglichkeiten offen!</a:t>
            </a:r>
          </a:p>
        </p:txBody>
      </p:sp>
      <p:pic>
        <p:nvPicPr>
          <p:cNvPr id="10" name="Onlinemedien 9" title="Kaufmann/Kauffrau EFZ im Automobil-Gewerbe">
            <a:hlinkClick r:id="" action="ppaction://media"/>
            <a:extLst>
              <a:ext uri="{FF2B5EF4-FFF2-40B4-BE49-F238E27FC236}">
                <a16:creationId xmlns:a16="http://schemas.microsoft.com/office/drawing/2014/main" id="{76F2879C-DA37-A96C-8D8C-4BCE81D44CB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7591427" y="3005081"/>
            <a:ext cx="2540000" cy="1435100"/>
          </a:xfrm>
          <a:prstGeom prst="rect">
            <a:avLst/>
          </a:prstGeom>
        </p:spPr>
      </p:pic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EACA99A2-95D8-3ED4-EE72-06BEF9605297}"/>
              </a:ext>
            </a:extLst>
          </p:cNvPr>
          <p:cNvGrpSpPr/>
          <p:nvPr/>
        </p:nvGrpSpPr>
        <p:grpSpPr>
          <a:xfrm>
            <a:off x="3368658" y="3516851"/>
            <a:ext cx="3508235" cy="923330"/>
            <a:chOff x="3368658" y="3516851"/>
            <a:chExt cx="3508235" cy="923330"/>
          </a:xfrm>
        </p:grpSpPr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D08235A8-CB9B-29A9-70EE-1361701042D9}"/>
                </a:ext>
              </a:extLst>
            </p:cNvPr>
            <p:cNvSpPr txBox="1"/>
            <p:nvPr/>
          </p:nvSpPr>
          <p:spPr>
            <a:xfrm>
              <a:off x="3368658" y="3516851"/>
              <a:ext cx="3508235" cy="923330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rgbClr val="C0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de-DE" sz="1600" b="1" i="0" u="none" strike="noStrike" dirty="0">
                  <a:effectLst/>
                  <a:latin typeface="YouTube Noto"/>
                </a:rPr>
                <a:t>Ready? – Hier geht‘s zu den Aufträgen</a:t>
              </a:r>
              <a:r>
                <a:rPr lang="de-DE" b="1" i="0" u="none" strike="noStrike" dirty="0">
                  <a:effectLst/>
                  <a:latin typeface="YouTube Noto"/>
                </a:rPr>
                <a:t>!</a:t>
              </a:r>
            </a:p>
            <a:p>
              <a:endParaRPr lang="de-DE" b="1" i="0" u="none" strike="noStrike" dirty="0">
                <a:effectLst/>
                <a:latin typeface="YouTube Noto"/>
                <a:hlinkClick r:id="rId6" tooltip="Link teilen"/>
              </a:endParaRPr>
            </a:p>
            <a:p>
              <a:endParaRPr lang="de-CH" b="0" i="0" u="none" strike="noStrike" dirty="0">
                <a:effectLst/>
                <a:latin typeface="YouTube Noto"/>
                <a:hlinkClick r:id="rId6" tooltip="Link teilen"/>
              </a:endParaRPr>
            </a:p>
          </p:txBody>
        </p:sp>
        <p:sp>
          <p:nvSpPr>
            <p:cNvPr id="11" name="Interaktive Schaltfläche: Dokument 10">
              <a:hlinkClick r:id="rId9" highlightClick="1"/>
              <a:extLst>
                <a:ext uri="{FF2B5EF4-FFF2-40B4-BE49-F238E27FC236}">
                  <a16:creationId xmlns:a16="http://schemas.microsoft.com/office/drawing/2014/main" id="{A2585C28-FBAE-833D-AA3E-8334C88F6139}"/>
                </a:ext>
              </a:extLst>
            </p:cNvPr>
            <p:cNvSpPr/>
            <p:nvPr/>
          </p:nvSpPr>
          <p:spPr>
            <a:xfrm rot="59510">
              <a:off x="4852776" y="3852589"/>
              <a:ext cx="540000" cy="540000"/>
            </a:xfrm>
            <a:prstGeom prst="actionButtonDocumen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</p:grpSp>
    </p:spTree>
    <p:extLst>
      <p:ext uri="{BB962C8B-B14F-4D97-AF65-F5344CB8AC3E}">
        <p14:creationId xmlns:p14="http://schemas.microsoft.com/office/powerpoint/2010/main" val="23792823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4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4" grpId="0" animBg="1"/>
      <p:bldP spid="6" grpId="0" animBg="1"/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Rectangle 7176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2" name="Picture 4" descr="Keine Fotobeschreibung verfügbar.">
            <a:extLst>
              <a:ext uri="{FF2B5EF4-FFF2-40B4-BE49-F238E27FC236}">
                <a16:creationId xmlns:a16="http://schemas.microsoft.com/office/drawing/2014/main" id="{CD270695-B7BA-FF2C-7B50-2D8A308388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1" b="697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0186F71-8DC2-EEC8-130C-C0E161890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e-DE" b="1">
                <a:solidFill>
                  <a:srgbClr val="FFFFFF"/>
                </a:solidFill>
              </a:rPr>
              <a:t>Der Weg zur Traumlehrstelle!</a:t>
            </a:r>
            <a:endParaRPr lang="de-CH" b="1">
              <a:solidFill>
                <a:srgbClr val="FFFFFF"/>
              </a:solidFill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F5CEE54-BD5D-D4F6-FE25-EBC78502B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de-DE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Hier findest du deine Lehrstelle | autoberufe.ch</a:t>
            </a:r>
            <a:r>
              <a:rPr lang="de-DE" b="1" dirty="0"/>
              <a:t> </a:t>
            </a:r>
            <a:br>
              <a:rPr lang="de-DE" dirty="0"/>
            </a:br>
            <a:r>
              <a:rPr lang="de-DE" dirty="0"/>
              <a:t>Übersicht zu ausbildenden Betrieben für alle Autoberufe</a:t>
            </a:r>
          </a:p>
          <a:p>
            <a:r>
              <a:rPr lang="de-CH" b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Eignungstest | autoberufe.ch</a:t>
            </a:r>
            <a:r>
              <a:rPr lang="de-DE" b="1" dirty="0"/>
              <a:t> </a:t>
            </a:r>
            <a:br>
              <a:rPr lang="de-DE" dirty="0"/>
            </a:br>
            <a:r>
              <a:rPr lang="de-DE" b="0" i="0" dirty="0">
                <a:effectLst/>
                <a:latin typeface="Univers W02"/>
              </a:rPr>
              <a:t>Mit dem Eignungstest kannst du feststellen, zu welcher Grundbildung du dich eignest und ob du den vielseitigen und anspruchsvollen Anforderungen der Ausbildung im Autogewerbe gewachsen bist.</a:t>
            </a:r>
          </a:p>
          <a:p>
            <a:r>
              <a:rPr lang="de-CH" b="1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Nützliche Links | autoberufe.ch</a:t>
            </a:r>
            <a:endParaRPr lang="de-CH" b="1" dirty="0"/>
          </a:p>
          <a:p>
            <a:endParaRPr lang="de-CH" dirty="0"/>
          </a:p>
          <a:p>
            <a:r>
              <a:rPr lang="de-CH" b="1" dirty="0" err="1"/>
              <a:t>Social</a:t>
            </a:r>
            <a:r>
              <a:rPr lang="de-CH" b="1" dirty="0"/>
              <a:t> Media: </a:t>
            </a:r>
          </a:p>
        </p:txBody>
      </p:sp>
      <p:pic>
        <p:nvPicPr>
          <p:cNvPr id="11" name="Grafik 10" descr="Ein Bild, das Grafiken, rot, Symbol, Karminrot enthält.&#10;&#10;Automatisch generierte Beschreibung">
            <a:hlinkClick r:id="rId6"/>
            <a:extLst>
              <a:ext uri="{FF2B5EF4-FFF2-40B4-BE49-F238E27FC236}">
                <a16:creationId xmlns:a16="http://schemas.microsoft.com/office/drawing/2014/main" id="{F441A1B7-41FB-2623-3F53-9DBD277FC5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355589" y="5311402"/>
            <a:ext cx="1031642" cy="720000"/>
          </a:xfrm>
          <a:prstGeom prst="rect">
            <a:avLst/>
          </a:prstGeom>
        </p:spPr>
      </p:pic>
      <p:pic>
        <p:nvPicPr>
          <p:cNvPr id="13" name="Grafik 12" descr="Ein Bild, das Farbigkeit, Grafiken, Kreis, Screenshot enthält.&#10;&#10;Automatisch generierte Beschreibung">
            <a:hlinkClick r:id="rId9"/>
            <a:extLst>
              <a:ext uri="{FF2B5EF4-FFF2-40B4-BE49-F238E27FC236}">
                <a16:creationId xmlns:a16="http://schemas.microsoft.com/office/drawing/2014/main" id="{3618D4C4-3F78-470D-8B4B-C1D71347227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4602135" y="5311402"/>
            <a:ext cx="720000" cy="720000"/>
          </a:xfrm>
          <a:prstGeom prst="rect">
            <a:avLst/>
          </a:prstGeom>
        </p:spPr>
      </p:pic>
      <p:sp>
        <p:nvSpPr>
          <p:cNvPr id="15" name="Interaktive Schaltfläche: Zur Startseite wechseln 14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53DCB67C-5649-2584-32B1-6AC0B0262EEB}"/>
              </a:ext>
            </a:extLst>
          </p:cNvPr>
          <p:cNvSpPr/>
          <p:nvPr/>
        </p:nvSpPr>
        <p:spPr>
          <a:xfrm>
            <a:off x="11353800" y="6070843"/>
            <a:ext cx="705394" cy="714102"/>
          </a:xfrm>
          <a:prstGeom prst="actionButtonHom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475072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CBD5A2-6AA9-A3C9-4FE2-C15BCE20B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7984"/>
          </a:xfrm>
        </p:spPr>
        <p:txBody>
          <a:bodyPr>
            <a:normAutofit/>
          </a:bodyPr>
          <a:lstStyle/>
          <a:p>
            <a:pPr algn="ctr"/>
            <a:r>
              <a:rPr lang="de-DE" sz="3800" b="1" dirty="0"/>
              <a:t>Berufe im Autogewerbe – Jobs mit Perspektiven </a:t>
            </a:r>
            <a:endParaRPr lang="de-CH" sz="3800" b="1" dirty="0"/>
          </a:p>
        </p:txBody>
      </p:sp>
      <p:pic>
        <p:nvPicPr>
          <p:cNvPr id="10" name="Onlinemedien 9" title="Berufe im Autogewerbe - Imagevideo">
            <a:hlinkClick r:id="" action="ppaction://media"/>
            <a:extLst>
              <a:ext uri="{FF2B5EF4-FFF2-40B4-BE49-F238E27FC236}">
                <a16:creationId xmlns:a16="http://schemas.microsoft.com/office/drawing/2014/main" id="{F28D6705-BF11-D3D1-85A0-604A2209C74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45519" y="2089817"/>
            <a:ext cx="7700962" cy="4351338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C749FB65-BDEB-1148-DB87-5ECD5BC39075}"/>
              </a:ext>
            </a:extLst>
          </p:cNvPr>
          <p:cNvSpPr txBox="1">
            <a:spLocks/>
          </p:cNvSpPr>
          <p:nvPr/>
        </p:nvSpPr>
        <p:spPr>
          <a:xfrm>
            <a:off x="838200" y="1217180"/>
            <a:ext cx="10515600" cy="957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3500" b="1" dirty="0">
                <a:solidFill>
                  <a:srgbClr val="C00000"/>
                </a:solidFill>
              </a:rPr>
              <a:t>Warum? Erfahre es im Video unten!</a:t>
            </a:r>
            <a:endParaRPr lang="de-CH" sz="3500" b="1" dirty="0">
              <a:solidFill>
                <a:srgbClr val="C00000"/>
              </a:solidFill>
            </a:endParaRPr>
          </a:p>
        </p:txBody>
      </p:sp>
      <p:sp>
        <p:nvSpPr>
          <p:cNvPr id="3" name="Interaktive Schaltfläche: Nächste(r) oder Weiter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73A2973-2790-05FD-F9BD-A73219CE153B}"/>
              </a:ext>
            </a:extLst>
          </p:cNvPr>
          <p:cNvSpPr/>
          <p:nvPr/>
        </p:nvSpPr>
        <p:spPr>
          <a:xfrm>
            <a:off x="10993800" y="5941872"/>
            <a:ext cx="720000" cy="720000"/>
          </a:xfrm>
          <a:prstGeom prst="actionButtonForwardNex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4205166-3489-907F-EAEC-DE0C08639D11}"/>
              </a:ext>
            </a:extLst>
          </p:cNvPr>
          <p:cNvSpPr txBox="1"/>
          <p:nvPr/>
        </p:nvSpPr>
        <p:spPr>
          <a:xfrm rot="20042278">
            <a:off x="10158226" y="5585384"/>
            <a:ext cx="1671145" cy="369332"/>
          </a:xfrm>
          <a:prstGeom prst="rect">
            <a:avLst/>
          </a:prstGeom>
          <a:solidFill>
            <a:schemeClr val="bg2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Hier geht‘s los!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961276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CBD5A2-6AA9-A3C9-4FE2-C15BCE20B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7984"/>
          </a:xfrm>
        </p:spPr>
        <p:txBody>
          <a:bodyPr>
            <a:normAutofit/>
          </a:bodyPr>
          <a:lstStyle/>
          <a:p>
            <a:pPr algn="ctr"/>
            <a:r>
              <a:rPr lang="de-DE" sz="3800" b="1" dirty="0"/>
              <a:t>Wie funktioniert dieses interaktive Modul?</a:t>
            </a:r>
            <a:endParaRPr lang="de-CH" sz="3800" b="1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C749FB65-BDEB-1148-DB87-5ECD5BC39075}"/>
              </a:ext>
            </a:extLst>
          </p:cNvPr>
          <p:cNvSpPr txBox="1">
            <a:spLocks/>
          </p:cNvSpPr>
          <p:nvPr/>
        </p:nvSpPr>
        <p:spPr>
          <a:xfrm>
            <a:off x="838200" y="1217180"/>
            <a:ext cx="10515600" cy="957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de-CH" sz="3500" b="1" dirty="0">
              <a:solidFill>
                <a:srgbClr val="C00000"/>
              </a:solidFill>
            </a:endParaRPr>
          </a:p>
        </p:txBody>
      </p:sp>
      <p:sp>
        <p:nvSpPr>
          <p:cNvPr id="3" name="Interaktive Schaltfläche: Nächste(r) oder Weiter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73A2973-2790-05FD-F9BD-A73219CE153B}"/>
              </a:ext>
            </a:extLst>
          </p:cNvPr>
          <p:cNvSpPr/>
          <p:nvPr/>
        </p:nvSpPr>
        <p:spPr>
          <a:xfrm>
            <a:off x="10993800" y="5941872"/>
            <a:ext cx="720000" cy="720000"/>
          </a:xfrm>
          <a:prstGeom prst="actionButtonForwardNex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F98AFACA-8CD0-9F96-1D99-039E975FC2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Navigiere durch die einzelnen Folien mit Hilfe der Buttons unten.</a:t>
            </a:r>
          </a:p>
          <a:p>
            <a:endParaRPr lang="de-DE" dirty="0"/>
          </a:p>
          <a:p>
            <a:pPr marL="914400" lvl="2" indent="0">
              <a:buNone/>
            </a:pPr>
            <a:r>
              <a:rPr lang="de-DE" sz="2500" dirty="0"/>
              <a:t>Bringt dich zur </a:t>
            </a:r>
            <a:r>
              <a:rPr lang="de-DE" sz="2500" b="1" dirty="0"/>
              <a:t>nächsten Folie </a:t>
            </a:r>
            <a:r>
              <a:rPr lang="de-DE" sz="2500" dirty="0"/>
              <a:t>(wenn vorhanden)</a:t>
            </a:r>
          </a:p>
          <a:p>
            <a:pPr marL="914400" lvl="2" indent="0">
              <a:buNone/>
            </a:pPr>
            <a:endParaRPr lang="de-DE" sz="2500" dirty="0"/>
          </a:p>
          <a:p>
            <a:pPr marL="914400" lvl="2" indent="0">
              <a:buNone/>
            </a:pPr>
            <a:r>
              <a:rPr lang="de-DE" sz="2500" dirty="0"/>
              <a:t>Bringt dich wieder auf die </a:t>
            </a:r>
            <a:r>
              <a:rPr lang="de-DE" sz="2500" b="1" dirty="0"/>
              <a:t>Übersichtsseite</a:t>
            </a:r>
            <a:r>
              <a:rPr lang="de-DE" sz="2500" dirty="0"/>
              <a:t> mit allen Berufen.</a:t>
            </a:r>
          </a:p>
          <a:p>
            <a:pPr marL="914400" lvl="2" indent="0">
              <a:buNone/>
            </a:pPr>
            <a:endParaRPr lang="de-DE" sz="2500" dirty="0"/>
          </a:p>
          <a:p>
            <a:pPr marL="914400" lvl="2" indent="0">
              <a:buNone/>
            </a:pPr>
            <a:r>
              <a:rPr lang="de-DE" sz="2500" dirty="0"/>
              <a:t>Bringt dich zu den </a:t>
            </a:r>
            <a:r>
              <a:rPr lang="de-DE" sz="2500" b="1" dirty="0"/>
              <a:t>Aufträgen</a:t>
            </a:r>
            <a:r>
              <a:rPr lang="de-DE" sz="2500" dirty="0"/>
              <a:t> und </a:t>
            </a:r>
            <a:r>
              <a:rPr lang="de-DE" sz="2500" b="1" dirty="0"/>
              <a:t>Arbeitsblättern</a:t>
            </a:r>
            <a:r>
              <a:rPr lang="de-DE" sz="2500" dirty="0"/>
              <a:t>.</a:t>
            </a:r>
          </a:p>
          <a:p>
            <a:pPr marL="914400" lvl="2" indent="0">
              <a:buNone/>
            </a:pPr>
            <a:endParaRPr lang="de-DE" sz="2500" dirty="0"/>
          </a:p>
          <a:p>
            <a:pPr marL="0" lvl="2" indent="0">
              <a:buNone/>
            </a:pPr>
            <a:r>
              <a:rPr lang="de-DE" sz="2500" dirty="0"/>
              <a:t>Du hast eine Ausbildung gefunden, die dich interessiert? </a:t>
            </a:r>
          </a:p>
          <a:p>
            <a:pPr marL="0" lvl="2" indent="0">
              <a:buNone/>
            </a:pPr>
            <a:r>
              <a:rPr lang="de-DE" sz="2500" dirty="0">
                <a:hlinkClick r:id="rId3" action="ppaction://hlinksldjump"/>
              </a:rPr>
              <a:t>Super, dann findest du hier Tipps für die weiteren Schritte.</a:t>
            </a:r>
            <a:endParaRPr lang="de-DE" sz="2500" dirty="0"/>
          </a:p>
          <a:p>
            <a:pPr marL="0" indent="0">
              <a:buNone/>
            </a:pPr>
            <a:endParaRPr lang="de-CH" dirty="0"/>
          </a:p>
        </p:txBody>
      </p:sp>
      <p:sp>
        <p:nvSpPr>
          <p:cNvPr id="6" name="Interaktive Schaltfläche: Nächste(r) oder Weiter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3F478FF-31A0-4F64-44ED-DCB94E6BA5ED}"/>
              </a:ext>
            </a:extLst>
          </p:cNvPr>
          <p:cNvSpPr/>
          <p:nvPr/>
        </p:nvSpPr>
        <p:spPr>
          <a:xfrm>
            <a:off x="957172" y="2722898"/>
            <a:ext cx="540000" cy="540000"/>
          </a:xfrm>
          <a:prstGeom prst="actionButtonForwardNex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7" name="Interaktive Schaltfläche: Zur Startseite wechseln 6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C8ED5C36-CC4F-21C8-293E-8AF0840D060D}"/>
              </a:ext>
            </a:extLst>
          </p:cNvPr>
          <p:cNvSpPr/>
          <p:nvPr/>
        </p:nvSpPr>
        <p:spPr>
          <a:xfrm>
            <a:off x="957172" y="3541181"/>
            <a:ext cx="540000" cy="540000"/>
          </a:xfrm>
          <a:prstGeom prst="actionButtonHom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8" name="Interaktive Schaltfläche: Dokument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BE4CE0F-7C63-4577-8EEC-BDCDC314DE52}"/>
              </a:ext>
            </a:extLst>
          </p:cNvPr>
          <p:cNvSpPr/>
          <p:nvPr/>
        </p:nvSpPr>
        <p:spPr>
          <a:xfrm>
            <a:off x="957172" y="4332438"/>
            <a:ext cx="540000" cy="540000"/>
          </a:xfrm>
          <a:prstGeom prst="actionButtonDocumen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98257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CBD5A2-6AA9-A3C9-4FE2-C15BCE20B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7984"/>
          </a:xfrm>
        </p:spPr>
        <p:txBody>
          <a:bodyPr>
            <a:normAutofit/>
          </a:bodyPr>
          <a:lstStyle/>
          <a:p>
            <a:pPr algn="ctr"/>
            <a:r>
              <a:rPr lang="de-DE" sz="3800" b="1" dirty="0"/>
              <a:t>Berufe im Autogewerbe</a:t>
            </a:r>
            <a:endParaRPr lang="de-CH" sz="3800" b="1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C749FB65-BDEB-1148-DB87-5ECD5BC39075}"/>
              </a:ext>
            </a:extLst>
          </p:cNvPr>
          <p:cNvSpPr txBox="1">
            <a:spLocks/>
          </p:cNvSpPr>
          <p:nvPr/>
        </p:nvSpPr>
        <p:spPr>
          <a:xfrm>
            <a:off x="838200" y="1217180"/>
            <a:ext cx="10515600" cy="957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3000" b="1" dirty="0"/>
              <a:t>Erkunde die Berufe mit einem Klick!</a:t>
            </a:r>
            <a:endParaRPr lang="de-CH" sz="3000" b="1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414F6D9-0309-BF98-C365-CED4F900A051}"/>
              </a:ext>
            </a:extLst>
          </p:cNvPr>
          <p:cNvSpPr txBox="1"/>
          <p:nvPr/>
        </p:nvSpPr>
        <p:spPr>
          <a:xfrm>
            <a:off x="3494846" y="3552365"/>
            <a:ext cx="2250000" cy="46166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 dirty="0"/>
              <a:t>Automobil-Mechatroniker/-in EFZ Fachrichtung Nutzfahrzeuge</a:t>
            </a:r>
            <a:endParaRPr lang="de-CH" sz="12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B8D3450-16E1-BBA3-A57F-A09C5C5B62FB}"/>
              </a:ext>
            </a:extLst>
          </p:cNvPr>
          <p:cNvSpPr txBox="1"/>
          <p:nvPr/>
        </p:nvSpPr>
        <p:spPr>
          <a:xfrm>
            <a:off x="9890280" y="5574896"/>
            <a:ext cx="2250000" cy="46166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 dirty="0"/>
              <a:t>Kaufmann EFZ / Kauffrau EZF im Automobil-Gewerbe</a:t>
            </a:r>
            <a:endParaRPr lang="de-CH" sz="12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56A84D2-71BA-F0A6-12D9-259632DD7C8F}"/>
              </a:ext>
            </a:extLst>
          </p:cNvPr>
          <p:cNvSpPr txBox="1"/>
          <p:nvPr/>
        </p:nvSpPr>
        <p:spPr>
          <a:xfrm>
            <a:off x="7471571" y="5589803"/>
            <a:ext cx="2250000" cy="46166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 dirty="0"/>
              <a:t>Detailhandelsassistent/-in EBA Automobil After-Sales</a:t>
            </a:r>
            <a:endParaRPr lang="de-CH" sz="12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DACB959-F997-5FDB-692D-5468AB5AFD6C}"/>
              </a:ext>
            </a:extLst>
          </p:cNvPr>
          <p:cNvSpPr txBox="1"/>
          <p:nvPr/>
        </p:nvSpPr>
        <p:spPr>
          <a:xfrm>
            <a:off x="5052862" y="5589803"/>
            <a:ext cx="2250000" cy="46166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 dirty="0"/>
              <a:t>Detailhandelsfachmann/-frau EFZ Automobil After-Sales</a:t>
            </a:r>
            <a:endParaRPr lang="de-CH" sz="12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4593201-2FB4-2C3B-5314-0A728D9F03B7}"/>
              </a:ext>
            </a:extLst>
          </p:cNvPr>
          <p:cNvSpPr txBox="1"/>
          <p:nvPr/>
        </p:nvSpPr>
        <p:spPr>
          <a:xfrm>
            <a:off x="2634153" y="5589803"/>
            <a:ext cx="2250000" cy="46166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 dirty="0"/>
              <a:t>Detailhandelsfachmann/-frau EFZ Automobil Sales</a:t>
            </a:r>
            <a:endParaRPr lang="de-CH" sz="1200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E4BC565-3113-D596-8AB3-CF37AC1EDE52}"/>
              </a:ext>
            </a:extLst>
          </p:cNvPr>
          <p:cNvSpPr txBox="1"/>
          <p:nvPr/>
        </p:nvSpPr>
        <p:spPr>
          <a:xfrm>
            <a:off x="215444" y="5589804"/>
            <a:ext cx="2250000" cy="46166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 dirty="0"/>
              <a:t>Automobil-Assistent/-in EBA</a:t>
            </a:r>
          </a:p>
          <a:p>
            <a:pPr algn="ctr"/>
            <a:endParaRPr lang="de-CH" sz="1200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93E34F0-701F-09E5-D17F-AAD53004C5EA}"/>
              </a:ext>
            </a:extLst>
          </p:cNvPr>
          <p:cNvSpPr txBox="1"/>
          <p:nvPr/>
        </p:nvSpPr>
        <p:spPr>
          <a:xfrm>
            <a:off x="8596571" y="3533421"/>
            <a:ext cx="2250000" cy="46166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 dirty="0"/>
              <a:t>Automobil-Fachmann/-frau Fachrichtung Nutzfahrzeuge</a:t>
            </a:r>
            <a:endParaRPr lang="de-CH" sz="1200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563302E-1E17-7321-12CF-96D5323A7C87}"/>
              </a:ext>
            </a:extLst>
          </p:cNvPr>
          <p:cNvSpPr txBox="1"/>
          <p:nvPr/>
        </p:nvSpPr>
        <p:spPr>
          <a:xfrm>
            <a:off x="6096000" y="3536678"/>
            <a:ext cx="2250000" cy="46166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 dirty="0"/>
              <a:t>Automobil-Fachmann/-frau EFZ Fachrichtung Personenwagen</a:t>
            </a:r>
            <a:endParaRPr lang="de-CH" sz="1200" dirty="0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Folienzoom 3">
                <a:extLst>
                  <a:ext uri="{FF2B5EF4-FFF2-40B4-BE49-F238E27FC236}">
                    <a16:creationId xmlns:a16="http://schemas.microsoft.com/office/drawing/2014/main" id="{84DD6CE2-9700-6CC5-2BA1-5389F8DDDE4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66492495"/>
                  </p:ext>
                </p:extLst>
              </p:nvPr>
            </p:nvGraphicFramePr>
            <p:xfrm>
              <a:off x="893692" y="2277551"/>
              <a:ext cx="2250000" cy="1265625"/>
            </p:xfrm>
            <a:graphic>
              <a:graphicData uri="http://schemas.microsoft.com/office/powerpoint/2016/slidezoom">
                <pslz:sldZm>
                  <pslz:sldZmObj sldId="259" cId="4013653259">
                    <pslz:zmPr id="{7F3F79B8-448F-4D88-90D2-A0ABAAAAB495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50000" cy="1265625"/>
                        </a:xfrm>
                        <a:prstGeom prst="rect">
                          <a:avLst/>
                        </a:prstGeom>
                        <a:ln>
                          <a:solidFill>
                            <a:srgbClr val="C00000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Folienzoom 3">
                <a:extLst>
                  <a:ext uri="{FF2B5EF4-FFF2-40B4-BE49-F238E27FC236}">
                    <a16:creationId xmlns:a16="http://schemas.microsoft.com/office/drawing/2014/main" id="{84DD6CE2-9700-6CC5-2BA1-5389F8DDDE4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3692" y="2277551"/>
                <a:ext cx="2250000" cy="1265625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</p:pic>
        </mc:Fallback>
      </mc:AlternateContent>
      <p:sp>
        <p:nvSpPr>
          <p:cNvPr id="5" name="Textfeld 4">
            <a:extLst>
              <a:ext uri="{FF2B5EF4-FFF2-40B4-BE49-F238E27FC236}">
                <a16:creationId xmlns:a16="http://schemas.microsoft.com/office/drawing/2014/main" id="{E79E5E53-C1F2-C4A9-5C17-73D01E5A1440}"/>
              </a:ext>
            </a:extLst>
          </p:cNvPr>
          <p:cNvSpPr txBox="1"/>
          <p:nvPr/>
        </p:nvSpPr>
        <p:spPr>
          <a:xfrm>
            <a:off x="893555" y="3543175"/>
            <a:ext cx="2250274" cy="46166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 dirty="0"/>
              <a:t>Automobil-Mechatroniker/-in EFZ Fachrichtung Personenwagen</a:t>
            </a:r>
            <a:endParaRPr lang="de-CH" sz="1200" dirty="0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6" name="Folienzoom 15">
                <a:extLst>
                  <a:ext uri="{FF2B5EF4-FFF2-40B4-BE49-F238E27FC236}">
                    <a16:creationId xmlns:a16="http://schemas.microsoft.com/office/drawing/2014/main" id="{756C3684-0B5F-D03F-615B-F5F869C35F9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01767483"/>
                  </p:ext>
                </p:extLst>
              </p:nvPr>
            </p:nvGraphicFramePr>
            <p:xfrm>
              <a:off x="3494846" y="2286741"/>
              <a:ext cx="2250000" cy="1265625"/>
            </p:xfrm>
            <a:graphic>
              <a:graphicData uri="http://schemas.microsoft.com/office/powerpoint/2016/slidezoom">
                <pslz:sldZm>
                  <pslz:sldZmObj sldId="260" cId="2522443271">
                    <pslz:zmPr id="{E6D4829E-3C94-4F8C-B2C3-AB1D928484D2}" returnToParent="0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50000" cy="1265625"/>
                        </a:xfrm>
                        <a:prstGeom prst="rect">
                          <a:avLst/>
                        </a:prstGeom>
                        <a:ln>
                          <a:solidFill>
                            <a:srgbClr val="C00000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6" name="Folienzoom 15">
                <a:extLst>
                  <a:ext uri="{FF2B5EF4-FFF2-40B4-BE49-F238E27FC236}">
                    <a16:creationId xmlns:a16="http://schemas.microsoft.com/office/drawing/2014/main" id="{756C3684-0B5F-D03F-615B-F5F869C35F9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94846" y="2286741"/>
                <a:ext cx="2250000" cy="1265625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8" name="Folienzoom 17">
                <a:extLst>
                  <a:ext uri="{FF2B5EF4-FFF2-40B4-BE49-F238E27FC236}">
                    <a16:creationId xmlns:a16="http://schemas.microsoft.com/office/drawing/2014/main" id="{8031FEB5-8AD1-9495-B558-400F37EEC5F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71846586"/>
                  </p:ext>
                </p:extLst>
              </p:nvPr>
            </p:nvGraphicFramePr>
            <p:xfrm>
              <a:off x="6096000" y="2272990"/>
              <a:ext cx="2250000" cy="1265625"/>
            </p:xfrm>
            <a:graphic>
              <a:graphicData uri="http://schemas.microsoft.com/office/powerpoint/2016/slidezoom">
                <pslz:sldZm>
                  <pslz:sldZmObj sldId="261" cId="771007889">
                    <pslz:zmPr id="{7A806F96-186D-4E66-BA6F-4D7FF990F24D}" returnToParent="0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50000" cy="1265625"/>
                        </a:xfrm>
                        <a:prstGeom prst="rect">
                          <a:avLst/>
                        </a:prstGeom>
                        <a:ln>
                          <a:solidFill>
                            <a:srgbClr val="C00000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8" name="Folienzoom 17">
                <a:extLst>
                  <a:ext uri="{FF2B5EF4-FFF2-40B4-BE49-F238E27FC236}">
                    <a16:creationId xmlns:a16="http://schemas.microsoft.com/office/drawing/2014/main" id="{8031FEB5-8AD1-9495-B558-400F37EEC5F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096000" y="2272990"/>
                <a:ext cx="2250000" cy="1265625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0" name="Folienzoom 19">
                <a:extLst>
                  <a:ext uri="{FF2B5EF4-FFF2-40B4-BE49-F238E27FC236}">
                    <a16:creationId xmlns:a16="http://schemas.microsoft.com/office/drawing/2014/main" id="{96ABFD47-F291-F682-5C55-F3106D98968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99493971"/>
                  </p:ext>
                </p:extLst>
              </p:nvPr>
            </p:nvGraphicFramePr>
            <p:xfrm>
              <a:off x="8596571" y="2260065"/>
              <a:ext cx="2250000" cy="1265625"/>
            </p:xfrm>
            <a:graphic>
              <a:graphicData uri="http://schemas.microsoft.com/office/powerpoint/2016/slidezoom">
                <pslz:sldZm>
                  <pslz:sldZmObj sldId="262" cId="1223562170">
                    <pslz:zmPr id="{8D7A0825-CC74-4FDC-B6C2-D19F404234CE}" returnToParent="0" transitionDur="100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50000" cy="1265625"/>
                        </a:xfrm>
                        <a:prstGeom prst="rect">
                          <a:avLst/>
                        </a:prstGeom>
                        <a:ln>
                          <a:solidFill>
                            <a:srgbClr val="C00000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0" name="Folienzoom 19">
                <a:extLst>
                  <a:ext uri="{FF2B5EF4-FFF2-40B4-BE49-F238E27FC236}">
                    <a16:creationId xmlns:a16="http://schemas.microsoft.com/office/drawing/2014/main" id="{96ABFD47-F291-F682-5C55-F3106D98968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596571" y="2260065"/>
                <a:ext cx="2250000" cy="1265625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2" name="Folienzoom 21">
                <a:extLst>
                  <a:ext uri="{FF2B5EF4-FFF2-40B4-BE49-F238E27FC236}">
                    <a16:creationId xmlns:a16="http://schemas.microsoft.com/office/drawing/2014/main" id="{7A9743B8-837E-5AE5-978D-8FF5B7EB481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44716963"/>
                  </p:ext>
                </p:extLst>
              </p:nvPr>
            </p:nvGraphicFramePr>
            <p:xfrm>
              <a:off x="215444" y="4324180"/>
              <a:ext cx="2250000" cy="1265625"/>
            </p:xfrm>
            <a:graphic>
              <a:graphicData uri="http://schemas.microsoft.com/office/powerpoint/2016/slidezoom">
                <pslz:sldZm>
                  <pslz:sldZmObj sldId="263" cId="4062036125">
                    <pslz:zmPr id="{166C2AED-92F9-4CB9-82B6-91FF1BD8C5D5}" returnToParent="0" transitionDur="1000">
                      <p166:blipFill xmlns:p166="http://schemas.microsoft.com/office/powerpoint/2016/6/main">
                        <a:blip r:embed="rId1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50000" cy="1265625"/>
                        </a:xfrm>
                        <a:prstGeom prst="rect">
                          <a:avLst/>
                        </a:prstGeom>
                        <a:ln>
                          <a:solidFill>
                            <a:srgbClr val="C00000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2" name="Folienzoom 21">
                <a:extLst>
                  <a:ext uri="{FF2B5EF4-FFF2-40B4-BE49-F238E27FC236}">
                    <a16:creationId xmlns:a16="http://schemas.microsoft.com/office/drawing/2014/main" id="{7A9743B8-837E-5AE5-978D-8FF5B7EB481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15444" y="4324180"/>
                <a:ext cx="2250000" cy="1265625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4" name="Folienzoom 23">
                <a:extLst>
                  <a:ext uri="{FF2B5EF4-FFF2-40B4-BE49-F238E27FC236}">
                    <a16:creationId xmlns:a16="http://schemas.microsoft.com/office/drawing/2014/main" id="{EABC5608-536C-F41B-1E09-4262A65EB94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63931841"/>
                  </p:ext>
                </p:extLst>
              </p:nvPr>
            </p:nvGraphicFramePr>
            <p:xfrm>
              <a:off x="2634153" y="4324180"/>
              <a:ext cx="2250000" cy="1265625"/>
            </p:xfrm>
            <a:graphic>
              <a:graphicData uri="http://schemas.microsoft.com/office/powerpoint/2016/slidezoom">
                <pslz:sldZm>
                  <pslz:sldZmObj sldId="264" cId="3669998982">
                    <pslz:zmPr id="{55728AC7-1F09-47AE-BBAD-064BAC8BCEDA}" returnToParent="0" transitionDur="1000">
                      <p166:blipFill xmlns:p166="http://schemas.microsoft.com/office/powerpoint/2016/6/main">
                        <a:blip r:embed="rId1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50000" cy="1265625"/>
                        </a:xfrm>
                        <a:prstGeom prst="rect">
                          <a:avLst/>
                        </a:prstGeom>
                        <a:ln>
                          <a:solidFill>
                            <a:srgbClr val="C00000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4" name="Folienzoom 23">
                <a:extLst>
                  <a:ext uri="{FF2B5EF4-FFF2-40B4-BE49-F238E27FC236}">
                    <a16:creationId xmlns:a16="http://schemas.microsoft.com/office/drawing/2014/main" id="{EABC5608-536C-F41B-1E09-4262A65EB94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634153" y="4324180"/>
                <a:ext cx="2250000" cy="1265625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6" name="Folienzoom 25">
                <a:extLst>
                  <a:ext uri="{FF2B5EF4-FFF2-40B4-BE49-F238E27FC236}">
                    <a16:creationId xmlns:a16="http://schemas.microsoft.com/office/drawing/2014/main" id="{B7C39498-E080-A605-4447-AB3628057C0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96329911"/>
                  </p:ext>
                </p:extLst>
              </p:nvPr>
            </p:nvGraphicFramePr>
            <p:xfrm>
              <a:off x="5052862" y="4324178"/>
              <a:ext cx="2250000" cy="1265625"/>
            </p:xfrm>
            <a:graphic>
              <a:graphicData uri="http://schemas.microsoft.com/office/powerpoint/2016/slidezoom">
                <pslz:sldZm>
                  <pslz:sldZmObj sldId="265" cId="2931610435">
                    <pslz:zmPr id="{C10DBB3C-B4EF-4CA1-88FB-1A00AD7B4014}" returnToParent="0" transitionDur="1000">
                      <p166:blipFill xmlns:p166="http://schemas.microsoft.com/office/powerpoint/2016/6/main">
                        <a:blip r:embed="rId1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50000" cy="1265625"/>
                        </a:xfrm>
                        <a:prstGeom prst="rect">
                          <a:avLst/>
                        </a:prstGeom>
                        <a:ln>
                          <a:solidFill>
                            <a:srgbClr val="C00000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6" name="Folienzoom 25">
                <a:extLst>
                  <a:ext uri="{FF2B5EF4-FFF2-40B4-BE49-F238E27FC236}">
                    <a16:creationId xmlns:a16="http://schemas.microsoft.com/office/drawing/2014/main" id="{B7C39498-E080-A605-4447-AB3628057C0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052862" y="4324178"/>
                <a:ext cx="2250000" cy="1265625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8" name="Folienzoom 27">
                <a:extLst>
                  <a:ext uri="{FF2B5EF4-FFF2-40B4-BE49-F238E27FC236}">
                    <a16:creationId xmlns:a16="http://schemas.microsoft.com/office/drawing/2014/main" id="{A7E10ACA-9347-EA8B-DED4-53C5BCFED8C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13449500"/>
                  </p:ext>
                </p:extLst>
              </p:nvPr>
            </p:nvGraphicFramePr>
            <p:xfrm>
              <a:off x="7471571" y="4309271"/>
              <a:ext cx="2250000" cy="1265625"/>
            </p:xfrm>
            <a:graphic>
              <a:graphicData uri="http://schemas.microsoft.com/office/powerpoint/2016/slidezoom">
                <pslz:sldZm>
                  <pslz:sldZmObj sldId="266" cId="2035124451">
                    <pslz:zmPr id="{23F3A31F-BCA1-47C3-AC1E-8E4DE525FACA}" returnToParent="0" transitionDur="1000">
                      <p166:blipFill xmlns:p166="http://schemas.microsoft.com/office/powerpoint/2016/6/main">
                        <a:blip r:embed="rId1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50000" cy="1265625"/>
                        </a:xfrm>
                        <a:prstGeom prst="rect">
                          <a:avLst/>
                        </a:prstGeom>
                        <a:ln>
                          <a:solidFill>
                            <a:srgbClr val="C00000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8" name="Folienzoom 27">
                <a:extLst>
                  <a:ext uri="{FF2B5EF4-FFF2-40B4-BE49-F238E27FC236}">
                    <a16:creationId xmlns:a16="http://schemas.microsoft.com/office/drawing/2014/main" id="{A7E10ACA-9347-EA8B-DED4-53C5BCFED8C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471571" y="4309271"/>
                <a:ext cx="2250000" cy="1265625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0" name="Folienzoom 29">
                <a:extLst>
                  <a:ext uri="{FF2B5EF4-FFF2-40B4-BE49-F238E27FC236}">
                    <a16:creationId xmlns:a16="http://schemas.microsoft.com/office/drawing/2014/main" id="{F0228D77-ECF3-CBF6-C4EE-80C82DFC2B1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70739310"/>
                  </p:ext>
                </p:extLst>
              </p:nvPr>
            </p:nvGraphicFramePr>
            <p:xfrm>
              <a:off x="9890280" y="4309271"/>
              <a:ext cx="2250000" cy="1265625"/>
            </p:xfrm>
            <a:graphic>
              <a:graphicData uri="http://schemas.microsoft.com/office/powerpoint/2016/slidezoom">
                <pslz:sldZm>
                  <pslz:sldZmObj sldId="267" cId="2379282356">
                    <pslz:zmPr id="{511F7746-DA9B-413B-B168-CE84A7034DB7}" returnToParent="0" transitionDur="1000">
                      <p166:blipFill xmlns:p166="http://schemas.microsoft.com/office/powerpoint/2016/6/main">
                        <a:blip r:embed="rId1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50000" cy="1265625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0" name="Folienzoom 29">
                <a:extLst>
                  <a:ext uri="{FF2B5EF4-FFF2-40B4-BE49-F238E27FC236}">
                    <a16:creationId xmlns:a16="http://schemas.microsoft.com/office/drawing/2014/main" id="{F0228D77-ECF3-CBF6-C4EE-80C82DFC2B1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890280" y="4309271"/>
                <a:ext cx="2250000" cy="126562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06059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4" grpId="0" animBg="1"/>
      <p:bldP spid="15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t="-77000" b="-7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CBD5A2-6AA9-A3C9-4FE2-C15BCE20B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7157"/>
            <a:ext cx="10515600" cy="957984"/>
          </a:xfrm>
        </p:spPr>
        <p:txBody>
          <a:bodyPr>
            <a:noAutofit/>
          </a:bodyPr>
          <a:lstStyle/>
          <a:p>
            <a:pPr algn="ctr"/>
            <a:r>
              <a:rPr lang="de-DE" sz="3800" b="1" dirty="0"/>
              <a:t>Automobil-Mechatroniker/-in EFZ </a:t>
            </a:r>
            <a:br>
              <a:rPr lang="de-DE" sz="3800" b="1" dirty="0"/>
            </a:br>
            <a:r>
              <a:rPr lang="de-DE" sz="3800" b="1" dirty="0"/>
              <a:t>Fachrichtung Personenwagen</a:t>
            </a:r>
            <a:endParaRPr lang="de-CH" sz="3800" b="1" dirty="0"/>
          </a:p>
        </p:txBody>
      </p:sp>
      <p:sp>
        <p:nvSpPr>
          <p:cNvPr id="3" name="Interaktive Schaltfläche: Zur Startseite wechseln 2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6C4442A8-0452-1A46-BA12-EAABB5576EA0}"/>
              </a:ext>
            </a:extLst>
          </p:cNvPr>
          <p:cNvSpPr/>
          <p:nvPr/>
        </p:nvSpPr>
        <p:spPr>
          <a:xfrm>
            <a:off x="11353800" y="6070843"/>
            <a:ext cx="705394" cy="714102"/>
          </a:xfrm>
          <a:prstGeom prst="actionButtonHom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AFE7805-8DC1-B16F-D3CF-D118169043D4}"/>
              </a:ext>
            </a:extLst>
          </p:cNvPr>
          <p:cNvSpPr txBox="1"/>
          <p:nvPr/>
        </p:nvSpPr>
        <p:spPr>
          <a:xfrm>
            <a:off x="6967833" y="2031325"/>
            <a:ext cx="3735977" cy="258532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de-CH" b="1" i="0" u="none" strike="noStrike" dirty="0">
                <a:effectLst/>
                <a:latin typeface="YouTube Noto"/>
              </a:rPr>
              <a:t>Was macht eigentlich </a:t>
            </a:r>
          </a:p>
          <a:p>
            <a:r>
              <a:rPr lang="de-CH" b="1" i="0" u="none" strike="noStrike" dirty="0">
                <a:effectLst/>
                <a:latin typeface="YouTube Noto"/>
              </a:rPr>
              <a:t>ein/e Automobil-Mechatroniker/in?</a:t>
            </a:r>
            <a:endParaRPr lang="de-CH" b="1" i="0" u="none" strike="noStrike" dirty="0">
              <a:effectLst/>
              <a:latin typeface="YouTube Noto"/>
              <a:hlinkClick r:id="rId5" tooltip="Link teilen"/>
            </a:endParaRPr>
          </a:p>
          <a:p>
            <a:r>
              <a:rPr lang="de-CH" b="0" i="0" u="none" strike="noStrike" dirty="0">
                <a:effectLst/>
                <a:latin typeface="YouTube Noto"/>
              </a:rPr>
              <a:t>Hier findest du es heraus:</a:t>
            </a:r>
          </a:p>
          <a:p>
            <a:endParaRPr lang="de-CH" b="0" i="0" u="none" strike="noStrike" dirty="0">
              <a:effectLst/>
              <a:latin typeface="YouTube Noto"/>
              <a:hlinkClick r:id="rId5" tooltip="Link teilen"/>
            </a:endParaRPr>
          </a:p>
          <a:p>
            <a:endParaRPr lang="de-CH" dirty="0">
              <a:latin typeface="YouTube Noto"/>
              <a:hlinkClick r:id="rId5" tooltip="Link teilen"/>
            </a:endParaRPr>
          </a:p>
          <a:p>
            <a:endParaRPr lang="de-CH" b="0" i="0" u="none" strike="noStrike" dirty="0">
              <a:effectLst/>
              <a:latin typeface="YouTube Noto"/>
              <a:hlinkClick r:id="rId5" tooltip="Link teilen"/>
            </a:endParaRPr>
          </a:p>
          <a:p>
            <a:endParaRPr lang="de-CH" dirty="0">
              <a:latin typeface="YouTube Noto"/>
              <a:hlinkClick r:id="rId5" tooltip="Link teilen"/>
            </a:endParaRPr>
          </a:p>
          <a:p>
            <a:endParaRPr lang="de-CH" b="0" i="0" u="none" strike="noStrike" dirty="0">
              <a:effectLst/>
              <a:latin typeface="YouTube Noto"/>
              <a:hlinkClick r:id="rId5" tooltip="Link teilen"/>
            </a:endParaRPr>
          </a:p>
          <a:p>
            <a:endParaRPr lang="de-CH" b="0" i="0" u="none" strike="noStrike" dirty="0">
              <a:effectLst/>
              <a:latin typeface="YouTube Noto"/>
              <a:hlinkClick r:id="rId5" tooltip="Link teilen"/>
            </a:endParaRPr>
          </a:p>
        </p:txBody>
      </p:sp>
      <p:pic>
        <p:nvPicPr>
          <p:cNvPr id="6" name="Onlinemedien 5" title="Was macht eigentlich ein Automobil-Mechatroniker?">
            <a:hlinkClick r:id="" action="ppaction://media"/>
            <a:extLst>
              <a:ext uri="{FF2B5EF4-FFF2-40B4-BE49-F238E27FC236}">
                <a16:creationId xmlns:a16="http://schemas.microsoft.com/office/drawing/2014/main" id="{B75A391A-0BAA-F2CA-68B6-E3A765F0E64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7200061" y="2985573"/>
            <a:ext cx="2540000" cy="14351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ED2E4CDF-42CE-E97B-F767-B871AFE38D99}"/>
              </a:ext>
            </a:extLst>
          </p:cNvPr>
          <p:cNvSpPr txBox="1"/>
          <p:nvPr/>
        </p:nvSpPr>
        <p:spPr>
          <a:xfrm>
            <a:off x="356287" y="2031325"/>
            <a:ext cx="4141573" cy="286232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de-CH" b="1" i="0" u="none" strike="noStrike" dirty="0">
                <a:effectLst/>
                <a:latin typeface="YouTube Noto"/>
              </a:rPr>
              <a:t>Facts «Aufgaben und Ausbildung»</a:t>
            </a:r>
          </a:p>
          <a:p>
            <a:endParaRPr lang="de-CH" b="1" dirty="0">
              <a:latin typeface="YouTube N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>
                <a:latin typeface="YouTube Noto"/>
              </a:rPr>
              <a:t>Prüfen und Warten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>
                <a:latin typeface="YouTube Noto"/>
              </a:rPr>
              <a:t>Austauschen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>
                <a:latin typeface="YouTube Noto"/>
              </a:rPr>
              <a:t>Unterstützen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>
                <a:latin typeface="YouTube Noto"/>
              </a:rPr>
              <a:t>Überprüfen und Reparieren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dirty="0">
              <a:latin typeface="YouTube N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dirty="0">
              <a:latin typeface="YouTube N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i="0" u="none" strike="noStrike" dirty="0">
                <a:effectLst/>
                <a:latin typeface="YouTube Noto"/>
              </a:rPr>
              <a:t>4 Jahre Lehrzeit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>
                <a:latin typeface="YouTube Noto"/>
              </a:rPr>
              <a:t>1 – 1.5 Tage Berufsschule / Woche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68857A0-8E48-F51D-EB0F-5ED5AC26E7D4}"/>
              </a:ext>
            </a:extLst>
          </p:cNvPr>
          <p:cNvSpPr txBox="1"/>
          <p:nvPr/>
        </p:nvSpPr>
        <p:spPr>
          <a:xfrm>
            <a:off x="356287" y="5112860"/>
            <a:ext cx="6024743" cy="147732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de-CH" b="1" i="0" u="none" strike="noStrike" dirty="0">
                <a:effectLst/>
                <a:latin typeface="YouTube Noto"/>
              </a:rPr>
              <a:t>Hast du gewusst … ?</a:t>
            </a:r>
          </a:p>
          <a:p>
            <a:endParaRPr lang="de-CH" b="1" dirty="0">
              <a:latin typeface="YouTube Noto"/>
            </a:endParaRPr>
          </a:p>
          <a:p>
            <a:r>
              <a:rPr lang="de-CH" dirty="0">
                <a:latin typeface="YouTube Noto"/>
              </a:rPr>
              <a:t>Die Fahrprüfung gehört hier zur Ausbildung!</a:t>
            </a:r>
          </a:p>
          <a:p>
            <a:r>
              <a:rPr lang="de-CH" dirty="0">
                <a:latin typeface="YouTube Noto"/>
              </a:rPr>
              <a:t>Der Ausbildungsbetrieb übernimmt die Kosten für 15 Fahrschullektionen!</a:t>
            </a:r>
          </a:p>
        </p:txBody>
      </p:sp>
      <p:pic>
        <p:nvPicPr>
          <p:cNvPr id="1026" name="Picture 2" descr="Automobil-Mechatroniker/-in EFZ Fachrichtung «Personenwagen»">
            <a:extLst>
              <a:ext uri="{FF2B5EF4-FFF2-40B4-BE49-F238E27FC236}">
                <a16:creationId xmlns:a16="http://schemas.microsoft.com/office/drawing/2014/main" id="{90D5AF48-4C14-7F4D-8A66-B332B6D5E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527" y="2031325"/>
            <a:ext cx="2021333" cy="2880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4524218C-A210-5432-C342-C23036CBC6D7}"/>
              </a:ext>
            </a:extLst>
          </p:cNvPr>
          <p:cNvSpPr txBox="1"/>
          <p:nvPr/>
        </p:nvSpPr>
        <p:spPr>
          <a:xfrm>
            <a:off x="6967142" y="4970731"/>
            <a:ext cx="3788571" cy="120032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de-CH" b="1" i="0" u="none" strike="noStrike" dirty="0">
                <a:effectLst/>
                <a:latin typeface="YouTube Noto"/>
              </a:rPr>
              <a:t>Mehr Informationen:</a:t>
            </a:r>
          </a:p>
          <a:p>
            <a:r>
              <a:rPr lang="de-DE" dirty="0">
                <a:hlinkClick r:id="rId7"/>
              </a:rPr>
              <a:t>Automobil-Mechatroniker/-in EFZ Fachrichtung «Personenwagen» (autoberufe.ch)</a:t>
            </a:r>
            <a:endParaRPr lang="de-CH" b="0" i="0" u="none" strike="noStrike" dirty="0">
              <a:effectLst/>
              <a:latin typeface="YouTube Noto"/>
              <a:hlinkClick r:id="rId5" tooltip="Link teilen"/>
            </a:endParaRPr>
          </a:p>
        </p:txBody>
      </p:sp>
      <p:pic>
        <p:nvPicPr>
          <p:cNvPr id="11" name="Grafik 10" descr="Ein Bild, das Person, Uhr, Auto, draußen enthält.&#10;&#10;Automatisch generierte Beschreibung">
            <a:extLst>
              <a:ext uri="{FF2B5EF4-FFF2-40B4-BE49-F238E27FC236}">
                <a16:creationId xmlns:a16="http://schemas.microsoft.com/office/drawing/2014/main" id="{1878E309-7FB3-6D8B-CB5F-E2DB8BD4EA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5016000" y="5197509"/>
            <a:ext cx="1080000" cy="720000"/>
          </a:xfrm>
          <a:prstGeom prst="roundRect">
            <a:avLst/>
          </a:prstGeom>
        </p:spPr>
      </p:pic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A5E7081D-24CF-33A4-9338-66E927D49447}"/>
              </a:ext>
            </a:extLst>
          </p:cNvPr>
          <p:cNvGrpSpPr/>
          <p:nvPr/>
        </p:nvGrpSpPr>
        <p:grpSpPr>
          <a:xfrm>
            <a:off x="3368658" y="3516851"/>
            <a:ext cx="3508235" cy="923330"/>
            <a:chOff x="3991421" y="3372018"/>
            <a:chExt cx="3508235" cy="923330"/>
          </a:xfrm>
        </p:grpSpPr>
        <p:sp>
          <p:nvSpPr>
            <p:cNvPr id="13" name="Textfeld 12">
              <a:hlinkClick r:id="rId10"/>
              <a:extLst>
                <a:ext uri="{FF2B5EF4-FFF2-40B4-BE49-F238E27FC236}">
                  <a16:creationId xmlns:a16="http://schemas.microsoft.com/office/drawing/2014/main" id="{F8E3E14E-EC6F-1A12-6DF9-506AD67FF05A}"/>
                </a:ext>
              </a:extLst>
            </p:cNvPr>
            <p:cNvSpPr txBox="1"/>
            <p:nvPr/>
          </p:nvSpPr>
          <p:spPr>
            <a:xfrm>
              <a:off x="3991421" y="3372018"/>
              <a:ext cx="3508235" cy="923330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rgbClr val="C0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de-DE" sz="1600" b="1" i="0" u="none" strike="noStrike" dirty="0">
                  <a:effectLst/>
                  <a:latin typeface="YouTube Noto"/>
                </a:rPr>
                <a:t>Ready? – Hier geht‘s zu den Aufträgen</a:t>
              </a:r>
              <a:r>
                <a:rPr lang="de-DE" b="1" i="0" u="none" strike="noStrike" dirty="0">
                  <a:effectLst/>
                  <a:latin typeface="YouTube Noto"/>
                </a:rPr>
                <a:t>!</a:t>
              </a:r>
            </a:p>
            <a:p>
              <a:endParaRPr lang="de-DE" b="1" i="0" u="none" strike="noStrike" dirty="0">
                <a:effectLst/>
                <a:latin typeface="YouTube Noto"/>
                <a:hlinkClick r:id="rId5" tooltip="Link teilen"/>
              </a:endParaRPr>
            </a:p>
            <a:p>
              <a:endParaRPr lang="de-CH" b="0" i="0" u="none" strike="noStrike" dirty="0">
                <a:effectLst/>
                <a:latin typeface="YouTube Noto"/>
                <a:hlinkClick r:id="rId5" tooltip="Link teilen"/>
              </a:endParaRPr>
            </a:p>
          </p:txBody>
        </p:sp>
        <p:sp>
          <p:nvSpPr>
            <p:cNvPr id="12" name="Interaktive Schaltfläche: Dokument 11">
              <a:hlinkClick r:id="rId10" highlightClick="1"/>
              <a:extLst>
                <a:ext uri="{FF2B5EF4-FFF2-40B4-BE49-F238E27FC236}">
                  <a16:creationId xmlns:a16="http://schemas.microsoft.com/office/drawing/2014/main" id="{322711BB-269E-98A2-B75C-01E8F31AEED8}"/>
                </a:ext>
              </a:extLst>
            </p:cNvPr>
            <p:cNvSpPr/>
            <p:nvPr/>
          </p:nvSpPr>
          <p:spPr>
            <a:xfrm rot="59510">
              <a:off x="5475539" y="3707756"/>
              <a:ext cx="540000" cy="540000"/>
            </a:xfrm>
            <a:prstGeom prst="actionButtonDocumen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</p:grpSp>
    </p:spTree>
    <p:extLst>
      <p:ext uri="{BB962C8B-B14F-4D97-AF65-F5344CB8AC3E}">
        <p14:creationId xmlns:p14="http://schemas.microsoft.com/office/powerpoint/2010/main" val="40136532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4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CBD5A2-6AA9-A3C9-4FE2-C15BCE20B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7157"/>
            <a:ext cx="10515600" cy="957984"/>
          </a:xfrm>
        </p:spPr>
        <p:txBody>
          <a:bodyPr>
            <a:noAutofit/>
          </a:bodyPr>
          <a:lstStyle/>
          <a:p>
            <a:pPr algn="ctr"/>
            <a:r>
              <a:rPr lang="de-DE" sz="3800" b="1" dirty="0"/>
              <a:t>Automobil-Mechatroniker/-in EFZ </a:t>
            </a:r>
            <a:br>
              <a:rPr lang="de-DE" sz="3800" b="1" dirty="0"/>
            </a:br>
            <a:r>
              <a:rPr lang="de-DE" sz="3800" b="1" dirty="0"/>
              <a:t>Fachrichtung Nutzfahrzeuge</a:t>
            </a:r>
            <a:endParaRPr lang="de-CH" sz="3800" b="1" dirty="0"/>
          </a:p>
        </p:txBody>
      </p:sp>
      <p:sp>
        <p:nvSpPr>
          <p:cNvPr id="3" name="Interaktive Schaltfläche: Zur Startseite wechseln 2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CB2BA417-4744-0B7A-8AE3-C7BB458C6084}"/>
              </a:ext>
            </a:extLst>
          </p:cNvPr>
          <p:cNvSpPr/>
          <p:nvPr/>
        </p:nvSpPr>
        <p:spPr>
          <a:xfrm>
            <a:off x="11353800" y="6070843"/>
            <a:ext cx="705394" cy="714102"/>
          </a:xfrm>
          <a:prstGeom prst="actionButtonHom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8504581-27EF-F9F8-76D0-AAAF92A82885}"/>
              </a:ext>
            </a:extLst>
          </p:cNvPr>
          <p:cNvSpPr txBox="1"/>
          <p:nvPr/>
        </p:nvSpPr>
        <p:spPr>
          <a:xfrm>
            <a:off x="356287" y="2031325"/>
            <a:ext cx="4141573" cy="286232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de-CH" b="1" i="0" u="none" strike="noStrike" dirty="0">
                <a:effectLst/>
                <a:latin typeface="YouTube Noto"/>
              </a:rPr>
              <a:t>Facts «Aufgaben und Ausbildung»</a:t>
            </a:r>
          </a:p>
          <a:p>
            <a:endParaRPr lang="de-CH" b="1" dirty="0">
              <a:latin typeface="YouTube N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>
                <a:latin typeface="YouTube Noto"/>
              </a:rPr>
              <a:t>Prüfen und Warten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>
                <a:latin typeface="YouTube Noto"/>
              </a:rPr>
              <a:t>Austauschen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>
                <a:latin typeface="YouTube Noto"/>
              </a:rPr>
              <a:t>Unterstützen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>
                <a:latin typeface="YouTube Noto"/>
              </a:rPr>
              <a:t>Überprüfen und Reparieren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dirty="0">
              <a:latin typeface="YouTube N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dirty="0">
              <a:latin typeface="YouTube N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i="0" u="none" strike="noStrike" dirty="0">
                <a:effectLst/>
                <a:latin typeface="YouTube Noto"/>
              </a:rPr>
              <a:t>4 Jahre Lehrzeit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>
                <a:latin typeface="YouTube Noto"/>
              </a:rPr>
              <a:t>1 – 1.5 Tage Berufsschule / Woche</a:t>
            </a: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E30168FB-B09C-1F39-9E8E-F8D2872BD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10" y="2076851"/>
            <a:ext cx="2021333" cy="2880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203AEDC7-8718-2B1F-9B98-D3EAF7934F05}"/>
              </a:ext>
            </a:extLst>
          </p:cNvPr>
          <p:cNvSpPr txBox="1"/>
          <p:nvPr/>
        </p:nvSpPr>
        <p:spPr>
          <a:xfrm>
            <a:off x="356287" y="5112860"/>
            <a:ext cx="6024743" cy="147732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de-CH" b="1" i="0" u="none" strike="noStrike" dirty="0">
                <a:effectLst/>
                <a:latin typeface="YouTube Noto"/>
              </a:rPr>
              <a:t>Hast du gewusst … ?</a:t>
            </a:r>
          </a:p>
          <a:p>
            <a:endParaRPr lang="de-CH" b="1" dirty="0">
              <a:latin typeface="YouTube Noto"/>
            </a:endParaRPr>
          </a:p>
          <a:p>
            <a:r>
              <a:rPr lang="de-CH" dirty="0">
                <a:latin typeface="YouTube Noto"/>
              </a:rPr>
              <a:t>Die Fahrprüfung gehört hier zur Ausbildung!</a:t>
            </a:r>
          </a:p>
          <a:p>
            <a:r>
              <a:rPr lang="de-CH" dirty="0">
                <a:latin typeface="YouTube Noto"/>
              </a:rPr>
              <a:t>Der Ausbildungsbetrieb übernimmt die Kosten für 15 Fahrschullektionen!</a:t>
            </a:r>
          </a:p>
        </p:txBody>
      </p:sp>
      <p:pic>
        <p:nvPicPr>
          <p:cNvPr id="7" name="Grafik 6" descr="Ein Bild, das Person, Uhr, Auto, draußen enthält.&#10;&#10;Automatisch generierte Beschreibung">
            <a:extLst>
              <a:ext uri="{FF2B5EF4-FFF2-40B4-BE49-F238E27FC236}">
                <a16:creationId xmlns:a16="http://schemas.microsoft.com/office/drawing/2014/main" id="{61E6A7AE-8B38-4BE4-8E8F-48DCACD354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016000" y="5197509"/>
            <a:ext cx="1080000" cy="720000"/>
          </a:xfrm>
          <a:prstGeom prst="roundRect">
            <a:avLst/>
          </a:prstGeom>
        </p:spPr>
      </p:pic>
      <p:pic>
        <p:nvPicPr>
          <p:cNvPr id="8" name="Onlinemedien 7" title="Automobil-Mechatroniker/-in EFZ - Fachrichtung «Nutzfahrzeuge»">
            <a:hlinkClick r:id="" action="ppaction://media"/>
            <a:extLst>
              <a:ext uri="{FF2B5EF4-FFF2-40B4-BE49-F238E27FC236}">
                <a16:creationId xmlns:a16="http://schemas.microsoft.com/office/drawing/2014/main" id="{26E17356-B723-6F43-2F35-4DC554932C4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7565821" y="3035973"/>
            <a:ext cx="2540000" cy="143510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C8A8583F-7EBD-1AA8-1A8A-A7F8FA8239EE}"/>
              </a:ext>
            </a:extLst>
          </p:cNvPr>
          <p:cNvSpPr txBox="1"/>
          <p:nvPr/>
        </p:nvSpPr>
        <p:spPr>
          <a:xfrm>
            <a:off x="6967142" y="2135579"/>
            <a:ext cx="3735977" cy="258532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de-CH" b="1" i="0" u="none" strike="noStrike" dirty="0">
                <a:effectLst/>
                <a:latin typeface="YouTube Noto"/>
              </a:rPr>
              <a:t>Hier informiert dich Timo über seine täglichen Arbeiten, Anforderungen und seinen Job im Allgemeinen:</a:t>
            </a:r>
            <a:endParaRPr lang="de-CH" b="0" i="0" u="none" strike="noStrike" dirty="0">
              <a:effectLst/>
              <a:latin typeface="YouTube Noto"/>
            </a:endParaRPr>
          </a:p>
          <a:p>
            <a:endParaRPr lang="de-CH" b="0" i="0" u="none" strike="noStrike" dirty="0">
              <a:effectLst/>
              <a:latin typeface="YouTube Noto"/>
              <a:hlinkClick r:id="rId9" tooltip="Link teilen"/>
            </a:endParaRPr>
          </a:p>
          <a:p>
            <a:endParaRPr lang="de-CH" dirty="0">
              <a:latin typeface="YouTube Noto"/>
              <a:hlinkClick r:id="rId9" tooltip="Link teilen"/>
            </a:endParaRPr>
          </a:p>
          <a:p>
            <a:endParaRPr lang="de-CH" b="0" i="0" u="none" strike="noStrike" dirty="0">
              <a:effectLst/>
              <a:latin typeface="YouTube Noto"/>
              <a:hlinkClick r:id="rId9" tooltip="Link teilen"/>
            </a:endParaRPr>
          </a:p>
          <a:p>
            <a:endParaRPr lang="de-CH" dirty="0">
              <a:latin typeface="YouTube Noto"/>
              <a:hlinkClick r:id="rId9" tooltip="Link teilen"/>
            </a:endParaRPr>
          </a:p>
          <a:p>
            <a:endParaRPr lang="de-CH" b="0" i="0" u="none" strike="noStrike" dirty="0">
              <a:effectLst/>
              <a:latin typeface="YouTube Noto"/>
              <a:hlinkClick r:id="rId9" tooltip="Link teilen"/>
            </a:endParaRPr>
          </a:p>
          <a:p>
            <a:endParaRPr lang="de-CH" b="0" i="0" u="none" strike="noStrike" dirty="0">
              <a:effectLst/>
              <a:latin typeface="YouTube Noto"/>
              <a:hlinkClick r:id="rId9" tooltip="Link teilen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E137DE5-12D3-2AD2-98B6-0D872FBDA030}"/>
              </a:ext>
            </a:extLst>
          </p:cNvPr>
          <p:cNvSpPr txBox="1"/>
          <p:nvPr/>
        </p:nvSpPr>
        <p:spPr>
          <a:xfrm>
            <a:off x="6967142" y="4970731"/>
            <a:ext cx="3788571" cy="120032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de-CH" b="1" i="0" u="none" strike="noStrike" dirty="0">
                <a:effectLst/>
                <a:latin typeface="YouTube Noto"/>
              </a:rPr>
              <a:t>Mehr Informationen:</a:t>
            </a:r>
          </a:p>
          <a:p>
            <a:r>
              <a:rPr lang="de-DE" dirty="0">
                <a:hlinkClick r:id="rId10"/>
              </a:rPr>
              <a:t>Automobil-Mechatroniker/-in EFZ Fachrichtung «Nutzfahrzeuge» | autoberufe.ch</a:t>
            </a:r>
            <a:endParaRPr lang="de-CH" b="0" i="0" u="none" strike="noStrike" dirty="0">
              <a:effectLst/>
              <a:latin typeface="YouTube Noto"/>
              <a:hlinkClick r:id="rId9" tooltip="Link teilen"/>
            </a:endParaRP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CC36F711-82FA-B11A-B393-56CD570092ED}"/>
              </a:ext>
            </a:extLst>
          </p:cNvPr>
          <p:cNvGrpSpPr/>
          <p:nvPr/>
        </p:nvGrpSpPr>
        <p:grpSpPr>
          <a:xfrm>
            <a:off x="3368658" y="3516851"/>
            <a:ext cx="3508235" cy="923330"/>
            <a:chOff x="3368658" y="3516851"/>
            <a:chExt cx="3508235" cy="923330"/>
          </a:xfrm>
        </p:grpSpPr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343C93C4-7A97-58D5-B3B4-FD3256DC2A05}"/>
                </a:ext>
              </a:extLst>
            </p:cNvPr>
            <p:cNvSpPr txBox="1"/>
            <p:nvPr/>
          </p:nvSpPr>
          <p:spPr>
            <a:xfrm>
              <a:off x="3368658" y="3516851"/>
              <a:ext cx="3508235" cy="923330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rgbClr val="C0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de-DE" sz="1600" b="1" i="0" u="none" strike="noStrike" dirty="0">
                  <a:effectLst/>
                  <a:latin typeface="YouTube Noto"/>
                </a:rPr>
                <a:t>Ready? – Hier geht‘s zu den Aufträgen</a:t>
              </a:r>
              <a:r>
                <a:rPr lang="de-DE" b="1" i="0" u="none" strike="noStrike" dirty="0">
                  <a:effectLst/>
                  <a:latin typeface="YouTube Noto"/>
                </a:rPr>
                <a:t>!</a:t>
              </a:r>
            </a:p>
            <a:p>
              <a:endParaRPr lang="de-DE" b="1" i="0" u="none" strike="noStrike" dirty="0">
                <a:effectLst/>
                <a:latin typeface="YouTube Noto"/>
                <a:hlinkClick r:id="rId9" tooltip="Link teilen"/>
              </a:endParaRPr>
            </a:p>
            <a:p>
              <a:endParaRPr lang="de-CH" b="0" i="0" u="none" strike="noStrike" dirty="0">
                <a:effectLst/>
                <a:latin typeface="YouTube Noto"/>
                <a:hlinkClick r:id="rId9" tooltip="Link teilen"/>
              </a:endParaRPr>
            </a:p>
          </p:txBody>
        </p:sp>
        <p:sp>
          <p:nvSpPr>
            <p:cNvPr id="13" name="Interaktive Schaltfläche: Dokument 12">
              <a:hlinkClick r:id="rId11" highlightClick="1"/>
              <a:extLst>
                <a:ext uri="{FF2B5EF4-FFF2-40B4-BE49-F238E27FC236}">
                  <a16:creationId xmlns:a16="http://schemas.microsoft.com/office/drawing/2014/main" id="{07092F21-54A6-42AE-E94C-9664102656C0}"/>
                </a:ext>
              </a:extLst>
            </p:cNvPr>
            <p:cNvSpPr/>
            <p:nvPr/>
          </p:nvSpPr>
          <p:spPr>
            <a:xfrm rot="59510">
              <a:off x="4852774" y="3841027"/>
              <a:ext cx="540000" cy="540000"/>
            </a:xfrm>
            <a:prstGeom prst="actionButtonDocumen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</p:grpSp>
    </p:spTree>
    <p:extLst>
      <p:ext uri="{BB962C8B-B14F-4D97-AF65-F5344CB8AC3E}">
        <p14:creationId xmlns:p14="http://schemas.microsoft.com/office/powerpoint/2010/main" val="25224432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6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4" grpId="0" animBg="1"/>
      <p:bldP spid="6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t="-77000" b="-7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59511D87-8CFF-09C5-505F-B8420E486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180" y="2031325"/>
            <a:ext cx="2021333" cy="2880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DCBD5A2-6AA9-A3C9-4FE2-C15BCE20B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7157"/>
            <a:ext cx="10515600" cy="957984"/>
          </a:xfrm>
        </p:spPr>
        <p:txBody>
          <a:bodyPr>
            <a:noAutofit/>
          </a:bodyPr>
          <a:lstStyle/>
          <a:p>
            <a:pPr algn="ctr"/>
            <a:r>
              <a:rPr lang="de-DE" sz="3800" b="1" dirty="0"/>
              <a:t>Automobil-Fachmann/-frau EFZ</a:t>
            </a:r>
            <a:br>
              <a:rPr lang="de-DE" sz="3800" b="1" dirty="0"/>
            </a:br>
            <a:r>
              <a:rPr lang="de-DE" sz="3800" b="1" dirty="0"/>
              <a:t>Fachrichtung Personenwagen</a:t>
            </a:r>
            <a:endParaRPr lang="de-CH" sz="3800" b="1" dirty="0"/>
          </a:p>
        </p:txBody>
      </p:sp>
      <p:sp>
        <p:nvSpPr>
          <p:cNvPr id="3" name="Interaktive Schaltfläche: Zur Startseite wechseln 2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DA49746A-2813-4CD2-4E1B-7BAF6436800E}"/>
              </a:ext>
            </a:extLst>
          </p:cNvPr>
          <p:cNvSpPr/>
          <p:nvPr/>
        </p:nvSpPr>
        <p:spPr>
          <a:xfrm>
            <a:off x="11353800" y="6070843"/>
            <a:ext cx="705394" cy="714102"/>
          </a:xfrm>
          <a:prstGeom prst="actionButtonHom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CF40408-73C1-69C3-1D8E-CE4C59BAC139}"/>
              </a:ext>
            </a:extLst>
          </p:cNvPr>
          <p:cNvSpPr txBox="1"/>
          <p:nvPr/>
        </p:nvSpPr>
        <p:spPr>
          <a:xfrm>
            <a:off x="356287" y="2031325"/>
            <a:ext cx="4141573" cy="286232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de-CH" b="1" i="0" u="none" strike="noStrike" dirty="0">
                <a:effectLst/>
                <a:latin typeface="YouTube Noto"/>
              </a:rPr>
              <a:t>Facts «Aufgaben und Ausbildung»</a:t>
            </a:r>
          </a:p>
          <a:p>
            <a:endParaRPr lang="de-CH" b="1" dirty="0">
              <a:latin typeface="YouTube N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>
                <a:latin typeface="YouTube Noto"/>
              </a:rPr>
              <a:t>Prüfen und Warten von Fahrzeugen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>
                <a:latin typeface="YouTube Noto"/>
              </a:rPr>
              <a:t>Austauschen von Verschleissteilen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>
                <a:latin typeface="YouTube Noto"/>
              </a:rPr>
              <a:t>Unterstützen von Abläufen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>
                <a:latin typeface="YouTube Noto"/>
              </a:rPr>
              <a:t>Überprüfen und Reparieren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dirty="0">
              <a:latin typeface="YouTube N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dirty="0">
              <a:latin typeface="YouTube N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i="0" u="none" strike="noStrike" dirty="0">
                <a:effectLst/>
                <a:latin typeface="YouTube Noto"/>
              </a:rPr>
              <a:t>3 Jahre Lehrzeit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>
                <a:latin typeface="YouTube Noto"/>
              </a:rPr>
              <a:t>1 – 1.5 Tage Berufsschule / Woche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6D7B847-001F-81E2-3C51-6346AEC5AA48}"/>
              </a:ext>
            </a:extLst>
          </p:cNvPr>
          <p:cNvSpPr txBox="1"/>
          <p:nvPr/>
        </p:nvSpPr>
        <p:spPr>
          <a:xfrm>
            <a:off x="6967833" y="2031325"/>
            <a:ext cx="3735977" cy="258532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de-CH" b="1" i="0" u="none" strike="noStrike" dirty="0">
                <a:effectLst/>
                <a:latin typeface="YouTube Noto"/>
              </a:rPr>
              <a:t>Was macht eigentlich </a:t>
            </a:r>
          </a:p>
          <a:p>
            <a:r>
              <a:rPr lang="de-CH" b="1" i="0" u="none" strike="noStrike" dirty="0">
                <a:effectLst/>
                <a:latin typeface="YouTube Noto"/>
              </a:rPr>
              <a:t>ein/e Automobil-Fachmann / -frau?</a:t>
            </a:r>
            <a:endParaRPr lang="de-CH" b="1" i="0" u="none" strike="noStrike" dirty="0">
              <a:effectLst/>
              <a:latin typeface="YouTube Noto"/>
              <a:hlinkClick r:id="rId5" tooltip="Link teilen"/>
            </a:endParaRPr>
          </a:p>
          <a:p>
            <a:r>
              <a:rPr lang="de-CH" b="0" i="0" u="none" strike="noStrike" dirty="0">
                <a:effectLst/>
                <a:latin typeface="YouTube Noto"/>
              </a:rPr>
              <a:t>Hier findest du es heraus:</a:t>
            </a:r>
          </a:p>
          <a:p>
            <a:endParaRPr lang="de-CH" b="0" i="0" u="none" strike="noStrike" dirty="0">
              <a:effectLst/>
              <a:latin typeface="YouTube Noto"/>
              <a:hlinkClick r:id="rId5" tooltip="Link teilen"/>
            </a:endParaRPr>
          </a:p>
          <a:p>
            <a:endParaRPr lang="de-CH" dirty="0">
              <a:latin typeface="YouTube Noto"/>
              <a:hlinkClick r:id="rId5" tooltip="Link teilen"/>
            </a:endParaRPr>
          </a:p>
          <a:p>
            <a:endParaRPr lang="de-CH" b="0" i="0" u="none" strike="noStrike" dirty="0">
              <a:effectLst/>
              <a:latin typeface="YouTube Noto"/>
              <a:hlinkClick r:id="rId5" tooltip="Link teilen"/>
            </a:endParaRPr>
          </a:p>
          <a:p>
            <a:endParaRPr lang="de-CH" dirty="0">
              <a:latin typeface="YouTube Noto"/>
              <a:hlinkClick r:id="rId5" tooltip="Link teilen"/>
            </a:endParaRPr>
          </a:p>
          <a:p>
            <a:endParaRPr lang="de-CH" b="0" i="0" u="none" strike="noStrike" dirty="0">
              <a:effectLst/>
              <a:latin typeface="YouTube Noto"/>
              <a:hlinkClick r:id="rId5" tooltip="Link teilen"/>
            </a:endParaRPr>
          </a:p>
          <a:p>
            <a:endParaRPr lang="de-CH" b="0" i="0" u="none" strike="noStrike" dirty="0">
              <a:effectLst/>
              <a:latin typeface="YouTube Noto"/>
              <a:hlinkClick r:id="rId5" tooltip="Link teilen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748C9D0-0125-93F6-3FBF-616140513468}"/>
              </a:ext>
            </a:extLst>
          </p:cNvPr>
          <p:cNvSpPr txBox="1"/>
          <p:nvPr/>
        </p:nvSpPr>
        <p:spPr>
          <a:xfrm>
            <a:off x="6967142" y="4970731"/>
            <a:ext cx="3788571" cy="120032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de-CH" b="1" i="0" u="none" strike="noStrike" dirty="0">
                <a:effectLst/>
                <a:latin typeface="YouTube Noto"/>
              </a:rPr>
              <a:t>Mehr Informationen:</a:t>
            </a:r>
          </a:p>
          <a:p>
            <a:r>
              <a:rPr lang="de-DE" dirty="0">
                <a:hlinkClick r:id="rId6"/>
              </a:rPr>
              <a:t>Automobil-Fachmann/-frau EFZ Fachrichtung «Personenwagen» | autoberufe.ch</a:t>
            </a:r>
            <a:endParaRPr lang="de-CH" b="0" i="0" u="none" strike="noStrike" dirty="0">
              <a:effectLst/>
              <a:latin typeface="YouTube Noto"/>
              <a:hlinkClick r:id="rId5" tooltip="Link teilen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5CA77DB-64CC-B43E-876C-7760A9E90116}"/>
              </a:ext>
            </a:extLst>
          </p:cNvPr>
          <p:cNvSpPr txBox="1"/>
          <p:nvPr/>
        </p:nvSpPr>
        <p:spPr>
          <a:xfrm>
            <a:off x="356287" y="5112860"/>
            <a:ext cx="6024743" cy="147732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de-CH" b="1" i="0" u="none" strike="noStrike" dirty="0">
                <a:effectLst/>
                <a:latin typeface="YouTube Noto"/>
              </a:rPr>
              <a:t>Hast du gewusst … ?</a:t>
            </a:r>
          </a:p>
          <a:p>
            <a:endParaRPr lang="de-CH" b="1" dirty="0">
              <a:latin typeface="YouTube Noto"/>
            </a:endParaRPr>
          </a:p>
          <a:p>
            <a:r>
              <a:rPr lang="de-CH" dirty="0">
                <a:latin typeface="YouTube Noto"/>
              </a:rPr>
              <a:t>Die Fahrprüfung gehört hier zur Ausbildung!</a:t>
            </a:r>
          </a:p>
          <a:p>
            <a:r>
              <a:rPr lang="de-CH" dirty="0">
                <a:latin typeface="YouTube Noto"/>
              </a:rPr>
              <a:t>Der Ausbildungsbetrieb übernimmt die Kosten für 15 Fahrschullektionen!</a:t>
            </a:r>
          </a:p>
        </p:txBody>
      </p:sp>
      <p:pic>
        <p:nvPicPr>
          <p:cNvPr id="10" name="Grafik 9" descr="Ein Bild, das Person, Uhr, Auto, draußen enthält.&#10;&#10;Automatisch generierte Beschreibung">
            <a:extLst>
              <a:ext uri="{FF2B5EF4-FFF2-40B4-BE49-F238E27FC236}">
                <a16:creationId xmlns:a16="http://schemas.microsoft.com/office/drawing/2014/main" id="{19022971-2635-CE7F-859E-AB92FD13FE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5016000" y="5197509"/>
            <a:ext cx="1080000" cy="720000"/>
          </a:xfrm>
          <a:prstGeom prst="roundRect">
            <a:avLst/>
          </a:prstGeom>
        </p:spPr>
      </p:pic>
      <p:pic>
        <p:nvPicPr>
          <p:cNvPr id="11" name="Onlinemedien 10" title="Automobil-Fachmann/-frau EFZ - Fachrichtung «Personenwagen»">
            <a:hlinkClick r:id="" action="ppaction://media"/>
            <a:extLst>
              <a:ext uri="{FF2B5EF4-FFF2-40B4-BE49-F238E27FC236}">
                <a16:creationId xmlns:a16="http://schemas.microsoft.com/office/drawing/2014/main" id="{19100CA2-6B0C-4F4A-B122-B2EA8900981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7565821" y="3037456"/>
            <a:ext cx="2540000" cy="1435100"/>
          </a:xfrm>
          <a:prstGeom prst="rect">
            <a:avLst/>
          </a:prstGeom>
        </p:spPr>
      </p:pic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073A08D8-DED8-CDE8-C374-DE916313A892}"/>
              </a:ext>
            </a:extLst>
          </p:cNvPr>
          <p:cNvGrpSpPr/>
          <p:nvPr/>
        </p:nvGrpSpPr>
        <p:grpSpPr>
          <a:xfrm>
            <a:off x="3368658" y="3516851"/>
            <a:ext cx="3508235" cy="923330"/>
            <a:chOff x="3368658" y="3516851"/>
            <a:chExt cx="3508235" cy="923330"/>
          </a:xfrm>
        </p:grpSpPr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7D4AB1BB-3B15-67EA-D3F4-631618D95850}"/>
                </a:ext>
              </a:extLst>
            </p:cNvPr>
            <p:cNvSpPr txBox="1"/>
            <p:nvPr/>
          </p:nvSpPr>
          <p:spPr>
            <a:xfrm>
              <a:off x="3368658" y="3516851"/>
              <a:ext cx="3508235" cy="923330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rgbClr val="C0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de-DE" sz="1600" b="1" i="0" u="none" strike="noStrike" dirty="0">
                  <a:effectLst/>
                  <a:latin typeface="YouTube Noto"/>
                </a:rPr>
                <a:t>Ready? – Hier geht‘s zu den Aufträgen</a:t>
              </a:r>
              <a:r>
                <a:rPr lang="de-DE" b="1" i="0" u="none" strike="noStrike" dirty="0">
                  <a:effectLst/>
                  <a:latin typeface="YouTube Noto"/>
                </a:rPr>
                <a:t>!</a:t>
              </a:r>
            </a:p>
            <a:p>
              <a:endParaRPr lang="de-DE" b="1" i="0" u="none" strike="noStrike" dirty="0">
                <a:effectLst/>
                <a:latin typeface="YouTube Noto"/>
                <a:hlinkClick r:id="rId5" tooltip="Link teilen"/>
              </a:endParaRPr>
            </a:p>
            <a:p>
              <a:endParaRPr lang="de-CH" b="0" i="0" u="none" strike="noStrike" dirty="0">
                <a:effectLst/>
                <a:latin typeface="YouTube Noto"/>
                <a:hlinkClick r:id="rId5" tooltip="Link teilen"/>
              </a:endParaRPr>
            </a:p>
          </p:txBody>
        </p:sp>
        <p:sp>
          <p:nvSpPr>
            <p:cNvPr id="8" name="Interaktive Schaltfläche: Dokument 7">
              <a:hlinkClick r:id="rId10" highlightClick="1"/>
              <a:extLst>
                <a:ext uri="{FF2B5EF4-FFF2-40B4-BE49-F238E27FC236}">
                  <a16:creationId xmlns:a16="http://schemas.microsoft.com/office/drawing/2014/main" id="{6BD1A18D-59E1-C80D-41E8-98424D71F8CA}"/>
                </a:ext>
              </a:extLst>
            </p:cNvPr>
            <p:cNvSpPr/>
            <p:nvPr/>
          </p:nvSpPr>
          <p:spPr>
            <a:xfrm rot="59510">
              <a:off x="4852774" y="3841027"/>
              <a:ext cx="540000" cy="540000"/>
            </a:xfrm>
            <a:prstGeom prst="actionButtonDocumen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</p:grpSp>
    </p:spTree>
    <p:extLst>
      <p:ext uri="{BB962C8B-B14F-4D97-AF65-F5344CB8AC3E}">
        <p14:creationId xmlns:p14="http://schemas.microsoft.com/office/powerpoint/2010/main" val="7710078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9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4" grpId="0" animBg="1"/>
      <p:bldP spid="6" grpId="0" animBg="1"/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t="-77000" b="-7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24BB339D-1CCC-6F6D-853A-4975B22BE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10" y="2031325"/>
            <a:ext cx="2021333" cy="2880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DCBD5A2-6AA9-A3C9-4FE2-C15BCE20B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7157"/>
            <a:ext cx="10515600" cy="957984"/>
          </a:xfrm>
        </p:spPr>
        <p:txBody>
          <a:bodyPr>
            <a:noAutofit/>
          </a:bodyPr>
          <a:lstStyle/>
          <a:p>
            <a:pPr algn="ctr"/>
            <a:r>
              <a:rPr lang="de-DE" sz="3800" b="1" dirty="0"/>
              <a:t>Automobil-Fachmann/-frau EFZ</a:t>
            </a:r>
            <a:br>
              <a:rPr lang="de-DE" sz="3800" b="1" dirty="0"/>
            </a:br>
            <a:r>
              <a:rPr lang="de-DE" sz="3800" b="1" dirty="0"/>
              <a:t>Fachrichtung Nutzfahrzeuge</a:t>
            </a:r>
            <a:endParaRPr lang="de-CH" sz="3800" b="1" dirty="0"/>
          </a:p>
        </p:txBody>
      </p:sp>
      <p:sp>
        <p:nvSpPr>
          <p:cNvPr id="3" name="Interaktive Schaltfläche: Zur Startseite wechseln 2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48F58626-9374-45EC-164B-40C577A27DC0}"/>
              </a:ext>
            </a:extLst>
          </p:cNvPr>
          <p:cNvSpPr/>
          <p:nvPr/>
        </p:nvSpPr>
        <p:spPr>
          <a:xfrm>
            <a:off x="11353800" y="6070843"/>
            <a:ext cx="705394" cy="714102"/>
          </a:xfrm>
          <a:prstGeom prst="actionButtonHom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A39DAA3-C95E-10AC-0B3F-CDD34000FADE}"/>
              </a:ext>
            </a:extLst>
          </p:cNvPr>
          <p:cNvSpPr txBox="1"/>
          <p:nvPr/>
        </p:nvSpPr>
        <p:spPr>
          <a:xfrm>
            <a:off x="356287" y="2031325"/>
            <a:ext cx="4141573" cy="286232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de-CH" b="1" i="0" u="none" strike="noStrike" dirty="0">
                <a:effectLst/>
                <a:latin typeface="YouTube Noto"/>
              </a:rPr>
              <a:t>Facts «Aufgaben und Ausbildung»</a:t>
            </a:r>
          </a:p>
          <a:p>
            <a:endParaRPr lang="de-CH" b="1" dirty="0">
              <a:latin typeface="YouTube N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>
                <a:latin typeface="YouTube Noto"/>
              </a:rPr>
              <a:t>Prüfen und Warten von Fahrzeugen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>
                <a:latin typeface="YouTube Noto"/>
              </a:rPr>
              <a:t>Austauschen von Verschleissteilen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>
                <a:latin typeface="YouTube Noto"/>
              </a:rPr>
              <a:t>Unterstützen von Abläufen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>
                <a:latin typeface="YouTube Noto"/>
              </a:rPr>
              <a:t>Überprüfen und Reparieren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dirty="0">
              <a:latin typeface="YouTube N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dirty="0">
              <a:latin typeface="YouTube N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>
                <a:latin typeface="YouTube Noto"/>
              </a:rPr>
              <a:t>3</a:t>
            </a:r>
            <a:r>
              <a:rPr lang="de-CH" i="0" u="none" strike="noStrike" dirty="0">
                <a:effectLst/>
                <a:latin typeface="YouTube Noto"/>
              </a:rPr>
              <a:t> Jahre Lehrzeit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>
                <a:latin typeface="YouTube Noto"/>
              </a:rPr>
              <a:t>1 – 1.5 Tage Berufsschule / Woche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E5F0C79-8019-A519-FFCA-DEAE434A8AED}"/>
              </a:ext>
            </a:extLst>
          </p:cNvPr>
          <p:cNvSpPr txBox="1"/>
          <p:nvPr/>
        </p:nvSpPr>
        <p:spPr>
          <a:xfrm>
            <a:off x="6967833" y="2031325"/>
            <a:ext cx="3735977" cy="258532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de-CH" b="1" i="0" u="none" strike="noStrike" dirty="0">
                <a:effectLst/>
                <a:latin typeface="YouTube Noto"/>
              </a:rPr>
              <a:t>Was macht eigentlich </a:t>
            </a:r>
          </a:p>
          <a:p>
            <a:r>
              <a:rPr lang="de-CH" b="1" i="0" u="none" strike="noStrike" dirty="0">
                <a:effectLst/>
                <a:latin typeface="YouTube Noto"/>
              </a:rPr>
              <a:t>ein/e Automobil-Fachmann/-frau?</a:t>
            </a:r>
            <a:endParaRPr lang="de-CH" b="1" i="0" u="none" strike="noStrike" dirty="0">
              <a:effectLst/>
              <a:latin typeface="YouTube Noto"/>
              <a:hlinkClick r:id="rId5" tooltip="Link teilen"/>
            </a:endParaRPr>
          </a:p>
          <a:p>
            <a:r>
              <a:rPr lang="de-CH" b="0" i="0" u="none" strike="noStrike" dirty="0">
                <a:effectLst/>
                <a:latin typeface="YouTube Noto"/>
              </a:rPr>
              <a:t>Dominik erklärt es dir!</a:t>
            </a:r>
          </a:p>
          <a:p>
            <a:endParaRPr lang="de-CH" b="0" i="0" u="none" strike="noStrike" dirty="0">
              <a:effectLst/>
              <a:latin typeface="YouTube Noto"/>
              <a:hlinkClick r:id="rId5" tooltip="Link teilen"/>
            </a:endParaRPr>
          </a:p>
          <a:p>
            <a:endParaRPr lang="de-CH" dirty="0">
              <a:latin typeface="YouTube Noto"/>
              <a:hlinkClick r:id="rId5" tooltip="Link teilen"/>
            </a:endParaRPr>
          </a:p>
          <a:p>
            <a:endParaRPr lang="de-CH" b="0" i="0" u="none" strike="noStrike" dirty="0">
              <a:effectLst/>
              <a:latin typeface="YouTube Noto"/>
              <a:hlinkClick r:id="rId5" tooltip="Link teilen"/>
            </a:endParaRPr>
          </a:p>
          <a:p>
            <a:endParaRPr lang="de-CH" dirty="0">
              <a:latin typeface="YouTube Noto"/>
              <a:hlinkClick r:id="rId5" tooltip="Link teilen"/>
            </a:endParaRPr>
          </a:p>
          <a:p>
            <a:endParaRPr lang="de-CH" b="0" i="0" u="none" strike="noStrike" dirty="0">
              <a:effectLst/>
              <a:latin typeface="YouTube Noto"/>
              <a:hlinkClick r:id="rId5" tooltip="Link teilen"/>
            </a:endParaRPr>
          </a:p>
          <a:p>
            <a:endParaRPr lang="de-CH" b="0" i="0" u="none" strike="noStrike" dirty="0">
              <a:effectLst/>
              <a:latin typeface="YouTube Noto"/>
              <a:hlinkClick r:id="rId5" tooltip="Link teilen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50EB959-8B45-1465-A476-0796C0CEDE9A}"/>
              </a:ext>
            </a:extLst>
          </p:cNvPr>
          <p:cNvSpPr txBox="1"/>
          <p:nvPr/>
        </p:nvSpPr>
        <p:spPr>
          <a:xfrm>
            <a:off x="6967142" y="4970731"/>
            <a:ext cx="3788571" cy="120032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de-CH" b="1" i="0" u="none" strike="noStrike" dirty="0">
                <a:effectLst/>
                <a:latin typeface="YouTube Noto"/>
              </a:rPr>
              <a:t>Mehr Informationen:</a:t>
            </a:r>
          </a:p>
          <a:p>
            <a:r>
              <a:rPr lang="de-DE" dirty="0">
                <a:hlinkClick r:id="rId6"/>
              </a:rPr>
              <a:t>Automobil-Fachmann/-frau EFZ Fachrichtung «Nutzfahrzeuge» | autoberufe.ch</a:t>
            </a:r>
            <a:endParaRPr lang="de-CH" b="0" i="0" u="none" strike="noStrike" dirty="0">
              <a:effectLst/>
              <a:latin typeface="YouTube Noto"/>
              <a:hlinkClick r:id="rId5" tooltip="Link teilen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2B9F9F1-436B-90BC-135D-8A9488A30835}"/>
              </a:ext>
            </a:extLst>
          </p:cNvPr>
          <p:cNvSpPr txBox="1"/>
          <p:nvPr/>
        </p:nvSpPr>
        <p:spPr>
          <a:xfrm>
            <a:off x="356287" y="5112860"/>
            <a:ext cx="6024743" cy="147732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de-CH" b="1" i="0" u="none" strike="noStrike" dirty="0">
                <a:effectLst/>
                <a:latin typeface="YouTube Noto"/>
              </a:rPr>
              <a:t>Hast du gewusst … ?</a:t>
            </a:r>
          </a:p>
          <a:p>
            <a:endParaRPr lang="de-CH" b="1" dirty="0">
              <a:latin typeface="YouTube Noto"/>
            </a:endParaRPr>
          </a:p>
          <a:p>
            <a:r>
              <a:rPr lang="de-CH" dirty="0">
                <a:latin typeface="YouTube Noto"/>
              </a:rPr>
              <a:t>Die Fahrprüfung gehört hier zur Ausbildung!</a:t>
            </a:r>
          </a:p>
          <a:p>
            <a:r>
              <a:rPr lang="de-CH" dirty="0">
                <a:latin typeface="YouTube Noto"/>
              </a:rPr>
              <a:t>Der Ausbildungsbetrieb übernimmt die Kosten für 15 Fahrschullektionen!</a:t>
            </a:r>
          </a:p>
        </p:txBody>
      </p:sp>
      <p:pic>
        <p:nvPicPr>
          <p:cNvPr id="11" name="Grafik 10" descr="Ein Bild, das Person, Uhr, Auto, draußen enthält.&#10;&#10;Automatisch generierte Beschreibung">
            <a:extLst>
              <a:ext uri="{FF2B5EF4-FFF2-40B4-BE49-F238E27FC236}">
                <a16:creationId xmlns:a16="http://schemas.microsoft.com/office/drawing/2014/main" id="{65F2365A-80D1-51C1-CFA6-60FC4F867D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5016000" y="5197509"/>
            <a:ext cx="1080000" cy="720000"/>
          </a:xfrm>
          <a:prstGeom prst="roundRect">
            <a:avLst/>
          </a:prstGeom>
        </p:spPr>
      </p:pic>
      <p:pic>
        <p:nvPicPr>
          <p:cNvPr id="14" name="Onlinemedien 13" title="Automobil-Fachmann/-frau EFZ - Fachrichtung Nutzfahrzeuge">
            <a:hlinkClick r:id="" action="ppaction://media"/>
            <a:extLst>
              <a:ext uri="{FF2B5EF4-FFF2-40B4-BE49-F238E27FC236}">
                <a16:creationId xmlns:a16="http://schemas.microsoft.com/office/drawing/2014/main" id="{E06A5473-F548-1080-9E18-2821F06D76F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7565821" y="3130405"/>
            <a:ext cx="2540000" cy="1435100"/>
          </a:xfrm>
          <a:prstGeom prst="rect">
            <a:avLst/>
          </a:prstGeom>
        </p:spPr>
      </p:pic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CAE53EA7-9815-6D69-EA13-3944A79096B9}"/>
              </a:ext>
            </a:extLst>
          </p:cNvPr>
          <p:cNvGrpSpPr/>
          <p:nvPr/>
        </p:nvGrpSpPr>
        <p:grpSpPr>
          <a:xfrm>
            <a:off x="3368658" y="3516851"/>
            <a:ext cx="3508235" cy="923330"/>
            <a:chOff x="3368658" y="3516851"/>
            <a:chExt cx="3508235" cy="923330"/>
          </a:xfrm>
        </p:grpSpPr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5EDEF086-9CB3-183C-F404-7B04B9649DA2}"/>
                </a:ext>
              </a:extLst>
            </p:cNvPr>
            <p:cNvSpPr txBox="1"/>
            <p:nvPr/>
          </p:nvSpPr>
          <p:spPr>
            <a:xfrm>
              <a:off x="3368658" y="3516851"/>
              <a:ext cx="3508235" cy="923330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rgbClr val="C0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de-DE" sz="1600" b="1" i="0" u="none" strike="noStrike" dirty="0">
                  <a:effectLst/>
                  <a:latin typeface="YouTube Noto"/>
                </a:rPr>
                <a:t>Ready? – Hier geht‘s zu den Aufträgen</a:t>
              </a:r>
              <a:r>
                <a:rPr lang="de-DE" b="1" i="0" u="none" strike="noStrike" dirty="0">
                  <a:effectLst/>
                  <a:latin typeface="YouTube Noto"/>
                </a:rPr>
                <a:t>!</a:t>
              </a:r>
            </a:p>
            <a:p>
              <a:endParaRPr lang="de-DE" b="1" i="0" u="none" strike="noStrike" dirty="0">
                <a:effectLst/>
                <a:latin typeface="YouTube Noto"/>
                <a:hlinkClick r:id="rId5" tooltip="Link teilen"/>
              </a:endParaRPr>
            </a:p>
            <a:p>
              <a:endParaRPr lang="de-CH" b="0" i="0" u="none" strike="noStrike" dirty="0">
                <a:effectLst/>
                <a:latin typeface="YouTube Noto"/>
                <a:hlinkClick r:id="rId5" tooltip="Link teilen"/>
              </a:endParaRPr>
            </a:p>
          </p:txBody>
        </p:sp>
        <p:sp>
          <p:nvSpPr>
            <p:cNvPr id="8" name="Interaktive Schaltfläche: Dokument 7">
              <a:hlinkClick r:id="rId10" highlightClick="1"/>
              <a:extLst>
                <a:ext uri="{FF2B5EF4-FFF2-40B4-BE49-F238E27FC236}">
                  <a16:creationId xmlns:a16="http://schemas.microsoft.com/office/drawing/2014/main" id="{CB805235-6118-3543-02C7-2F01401BF68B}"/>
                </a:ext>
              </a:extLst>
            </p:cNvPr>
            <p:cNvSpPr/>
            <p:nvPr/>
          </p:nvSpPr>
          <p:spPr>
            <a:xfrm rot="59510">
              <a:off x="4852774" y="3841027"/>
              <a:ext cx="540000" cy="540000"/>
            </a:xfrm>
            <a:prstGeom prst="actionButtonDocumen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</p:grpSp>
    </p:spTree>
    <p:extLst>
      <p:ext uri="{BB962C8B-B14F-4D97-AF65-F5344CB8AC3E}">
        <p14:creationId xmlns:p14="http://schemas.microsoft.com/office/powerpoint/2010/main" val="12235621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1" presetClass="entr" presetSubtype="1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7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2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utomobil-Assistentin / Automobil-Assistent EBA">
            <a:extLst>
              <a:ext uri="{FF2B5EF4-FFF2-40B4-BE49-F238E27FC236}">
                <a16:creationId xmlns:a16="http://schemas.microsoft.com/office/drawing/2014/main" id="{FB850504-6A50-716B-FF02-BED65A200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180" y="2031325"/>
            <a:ext cx="2021333" cy="2880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DCBD5A2-6AA9-A3C9-4FE2-C15BCE20B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8880"/>
            <a:ext cx="10515600" cy="957984"/>
          </a:xfrm>
        </p:spPr>
        <p:txBody>
          <a:bodyPr>
            <a:normAutofit/>
          </a:bodyPr>
          <a:lstStyle/>
          <a:p>
            <a:pPr algn="ctr"/>
            <a:r>
              <a:rPr lang="de-DE" sz="3800" b="1" dirty="0"/>
              <a:t>Automobil-Assistent/in EBA</a:t>
            </a:r>
            <a:endParaRPr lang="de-CH" sz="3800" b="1" dirty="0"/>
          </a:p>
        </p:txBody>
      </p:sp>
      <p:sp>
        <p:nvSpPr>
          <p:cNvPr id="3" name="Interaktive Schaltfläche: Zur Startseite wechseln 2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A20D6BE7-9D70-C3C4-9C25-A1F5753BFB2F}"/>
              </a:ext>
            </a:extLst>
          </p:cNvPr>
          <p:cNvSpPr/>
          <p:nvPr/>
        </p:nvSpPr>
        <p:spPr>
          <a:xfrm>
            <a:off x="11353800" y="6070843"/>
            <a:ext cx="705394" cy="714102"/>
          </a:xfrm>
          <a:prstGeom prst="actionButtonHom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1D0906B-4FB5-D733-F334-5D4EA66CF1A1}"/>
              </a:ext>
            </a:extLst>
          </p:cNvPr>
          <p:cNvSpPr txBox="1"/>
          <p:nvPr/>
        </p:nvSpPr>
        <p:spPr>
          <a:xfrm>
            <a:off x="356287" y="2031325"/>
            <a:ext cx="4141573" cy="258532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de-CH" b="1" i="0" u="none" strike="noStrike" dirty="0">
                <a:effectLst/>
                <a:latin typeface="YouTube Noto"/>
              </a:rPr>
              <a:t>Facts «Aufgaben und Ausbildung»</a:t>
            </a:r>
          </a:p>
          <a:p>
            <a:endParaRPr lang="de-CH" b="1" dirty="0">
              <a:latin typeface="YouTube N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>
                <a:latin typeface="YouTube Noto"/>
              </a:rPr>
              <a:t>Prüfen und Warten von Fahrzeugen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>
                <a:latin typeface="YouTube Noto"/>
              </a:rPr>
              <a:t>Austauschen von Verschleissteilen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>
                <a:latin typeface="YouTube Noto"/>
              </a:rPr>
              <a:t>Unterstützen von Abläufen</a:t>
            </a:r>
          </a:p>
          <a:p>
            <a:endParaRPr lang="de-CH" dirty="0">
              <a:latin typeface="YouTube Noto"/>
            </a:endParaRPr>
          </a:p>
          <a:p>
            <a:endParaRPr lang="de-CH" dirty="0">
              <a:latin typeface="YouTube N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i="0" u="none" strike="noStrike" dirty="0">
                <a:effectLst/>
                <a:latin typeface="YouTube Noto"/>
              </a:rPr>
              <a:t>2 Jahre Lehrzeit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>
                <a:latin typeface="YouTube Noto"/>
              </a:rPr>
              <a:t>1 Tag Berufsschule / Woche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219D48F-3DD7-1DA8-311C-8415A99C9359}"/>
              </a:ext>
            </a:extLst>
          </p:cNvPr>
          <p:cNvSpPr txBox="1"/>
          <p:nvPr/>
        </p:nvSpPr>
        <p:spPr>
          <a:xfrm>
            <a:off x="6967833" y="2031325"/>
            <a:ext cx="3735977" cy="258532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de-CH" b="1" i="0" u="none" strike="noStrike" dirty="0">
                <a:effectLst/>
                <a:latin typeface="YouTube Noto"/>
              </a:rPr>
              <a:t>Was macht eigentlich </a:t>
            </a:r>
          </a:p>
          <a:p>
            <a:r>
              <a:rPr lang="de-CH" b="1" i="0" u="none" strike="noStrike" dirty="0">
                <a:effectLst/>
                <a:latin typeface="YouTube Noto"/>
              </a:rPr>
              <a:t>ein/e Automobil-Assistent/in?</a:t>
            </a:r>
            <a:endParaRPr lang="de-CH" b="1" i="0" u="none" strike="noStrike" dirty="0">
              <a:effectLst/>
              <a:latin typeface="YouTube Noto"/>
              <a:hlinkClick r:id="rId6" tooltip="Link teilen"/>
            </a:endParaRPr>
          </a:p>
          <a:p>
            <a:r>
              <a:rPr lang="de-CH" b="0" i="0" u="none" strike="noStrike" dirty="0">
                <a:effectLst/>
                <a:latin typeface="YouTube Noto"/>
              </a:rPr>
              <a:t>Hier findest du es heraus:</a:t>
            </a:r>
          </a:p>
          <a:p>
            <a:endParaRPr lang="de-CH" b="0" i="0" u="none" strike="noStrike" dirty="0">
              <a:effectLst/>
              <a:latin typeface="YouTube Noto"/>
              <a:hlinkClick r:id="rId6" tooltip="Link teilen"/>
            </a:endParaRPr>
          </a:p>
          <a:p>
            <a:endParaRPr lang="de-CH" dirty="0">
              <a:latin typeface="YouTube Noto"/>
              <a:hlinkClick r:id="rId6" tooltip="Link teilen"/>
            </a:endParaRPr>
          </a:p>
          <a:p>
            <a:endParaRPr lang="de-CH" b="0" i="0" u="none" strike="noStrike" dirty="0">
              <a:effectLst/>
              <a:latin typeface="YouTube Noto"/>
              <a:hlinkClick r:id="rId6" tooltip="Link teilen"/>
            </a:endParaRPr>
          </a:p>
          <a:p>
            <a:endParaRPr lang="de-CH" dirty="0">
              <a:latin typeface="YouTube Noto"/>
              <a:hlinkClick r:id="rId6" tooltip="Link teilen"/>
            </a:endParaRPr>
          </a:p>
          <a:p>
            <a:endParaRPr lang="de-CH" b="0" i="0" u="none" strike="noStrike" dirty="0">
              <a:effectLst/>
              <a:latin typeface="YouTube Noto"/>
              <a:hlinkClick r:id="rId6" tooltip="Link teilen"/>
            </a:endParaRPr>
          </a:p>
          <a:p>
            <a:endParaRPr lang="de-CH" b="0" i="0" u="none" strike="noStrike" dirty="0">
              <a:effectLst/>
              <a:latin typeface="YouTube Noto"/>
              <a:hlinkClick r:id="rId6" tooltip="Link teilen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913B009-EE58-5034-0C21-C087E4D84F11}"/>
              </a:ext>
            </a:extLst>
          </p:cNvPr>
          <p:cNvSpPr txBox="1"/>
          <p:nvPr/>
        </p:nvSpPr>
        <p:spPr>
          <a:xfrm>
            <a:off x="6967142" y="4970731"/>
            <a:ext cx="3788571" cy="9233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de-CH" b="1" i="0" u="none" strike="noStrike" dirty="0">
                <a:effectLst/>
                <a:latin typeface="YouTube Noto"/>
              </a:rPr>
              <a:t>Mehr Informationen:</a:t>
            </a:r>
          </a:p>
          <a:p>
            <a:r>
              <a:rPr lang="de-CH" dirty="0">
                <a:hlinkClick r:id="rId7"/>
              </a:rPr>
              <a:t>Automobil-Assistentin / Automobil-Assistent EBA (autoberufe.ch)</a:t>
            </a:r>
            <a:endParaRPr lang="de-CH" b="0" i="0" u="none" strike="noStrike" dirty="0">
              <a:effectLst/>
              <a:latin typeface="YouTube Noto"/>
              <a:hlinkClick r:id="rId6" tooltip="Link teilen"/>
            </a:endParaRPr>
          </a:p>
        </p:txBody>
      </p:sp>
      <p:pic>
        <p:nvPicPr>
          <p:cNvPr id="9" name="Onlinemedien 8" title="Automobil-Assistent/in EBA">
            <a:hlinkClick r:id="" action="ppaction://media"/>
            <a:extLst>
              <a:ext uri="{FF2B5EF4-FFF2-40B4-BE49-F238E27FC236}">
                <a16:creationId xmlns:a16="http://schemas.microsoft.com/office/drawing/2014/main" id="{E702EE70-27D6-11AB-3A84-1EF1E0F7F0C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7565821" y="2962123"/>
            <a:ext cx="2540000" cy="14351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F31A2A38-0783-593E-98C4-AC4D6CC7129D}"/>
              </a:ext>
            </a:extLst>
          </p:cNvPr>
          <p:cNvSpPr txBox="1"/>
          <p:nvPr/>
        </p:nvSpPr>
        <p:spPr>
          <a:xfrm>
            <a:off x="356287" y="5112860"/>
            <a:ext cx="6024743" cy="147732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de-CH" b="1" i="0" u="none" strike="noStrike" dirty="0">
                <a:effectLst/>
                <a:latin typeface="YouTube Noto"/>
              </a:rPr>
              <a:t>Hast du gewusst … ?</a:t>
            </a:r>
          </a:p>
          <a:p>
            <a:endParaRPr lang="de-CH" b="1" dirty="0">
              <a:latin typeface="YouTube Noto"/>
            </a:endParaRPr>
          </a:p>
          <a:p>
            <a:r>
              <a:rPr lang="de-CH" dirty="0">
                <a:latin typeface="YouTube Noto"/>
              </a:rPr>
              <a:t>Die Fahrprüfung gehört hier zur Ausbildung!</a:t>
            </a:r>
          </a:p>
          <a:p>
            <a:r>
              <a:rPr lang="de-CH" dirty="0">
                <a:latin typeface="YouTube Noto"/>
              </a:rPr>
              <a:t>Der Ausbildungsbetrieb übernimmt die Kosten für 15 Fahrschullektionen!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BC54E77D-6083-AF16-E225-8B97099518D3}"/>
              </a:ext>
            </a:extLst>
          </p:cNvPr>
          <p:cNvGrpSpPr/>
          <p:nvPr/>
        </p:nvGrpSpPr>
        <p:grpSpPr>
          <a:xfrm>
            <a:off x="3368658" y="3440648"/>
            <a:ext cx="3508235" cy="923330"/>
            <a:chOff x="3368658" y="3440648"/>
            <a:chExt cx="3508235" cy="923330"/>
          </a:xfrm>
        </p:grpSpPr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3C333B52-FF08-5AE2-335F-4D5120406A6E}"/>
                </a:ext>
              </a:extLst>
            </p:cNvPr>
            <p:cNvSpPr txBox="1"/>
            <p:nvPr/>
          </p:nvSpPr>
          <p:spPr>
            <a:xfrm>
              <a:off x="3368658" y="3440648"/>
              <a:ext cx="3508235" cy="923330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rgbClr val="C0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de-DE" sz="1600" b="1" i="0" u="none" strike="noStrike" dirty="0">
                  <a:effectLst/>
                  <a:latin typeface="YouTube Noto"/>
                </a:rPr>
                <a:t>Ready? – Hier geht‘s zu den Aufträgen</a:t>
              </a:r>
              <a:r>
                <a:rPr lang="de-DE" b="1" i="0" u="none" strike="noStrike" dirty="0">
                  <a:effectLst/>
                  <a:latin typeface="YouTube Noto"/>
                </a:rPr>
                <a:t>!</a:t>
              </a:r>
            </a:p>
            <a:p>
              <a:endParaRPr lang="de-DE" b="1" i="0" u="none" strike="noStrike" dirty="0">
                <a:effectLst/>
                <a:latin typeface="YouTube Noto"/>
                <a:hlinkClick r:id="rId6" tooltip="Link teilen"/>
              </a:endParaRPr>
            </a:p>
            <a:p>
              <a:endParaRPr lang="de-CH" b="0" i="0" u="none" strike="noStrike" dirty="0">
                <a:effectLst/>
                <a:latin typeface="YouTube Noto"/>
                <a:hlinkClick r:id="rId6" tooltip="Link teilen"/>
              </a:endParaRPr>
            </a:p>
          </p:txBody>
        </p:sp>
        <p:sp>
          <p:nvSpPr>
            <p:cNvPr id="8" name="Interaktive Schaltfläche: Dokument 7">
              <a:hlinkClick r:id="rId9" highlightClick="1"/>
              <a:extLst>
                <a:ext uri="{FF2B5EF4-FFF2-40B4-BE49-F238E27FC236}">
                  <a16:creationId xmlns:a16="http://schemas.microsoft.com/office/drawing/2014/main" id="{66A123CA-0F81-D730-8BFE-FD7FEEB2932D}"/>
                </a:ext>
              </a:extLst>
            </p:cNvPr>
            <p:cNvSpPr/>
            <p:nvPr/>
          </p:nvSpPr>
          <p:spPr>
            <a:xfrm rot="59510">
              <a:off x="4852774" y="3773994"/>
              <a:ext cx="540000" cy="540000"/>
            </a:xfrm>
            <a:prstGeom prst="actionButtonDocumen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</p:grpSp>
    </p:spTree>
    <p:extLst>
      <p:ext uri="{BB962C8B-B14F-4D97-AF65-F5344CB8AC3E}">
        <p14:creationId xmlns:p14="http://schemas.microsoft.com/office/powerpoint/2010/main" val="40620361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3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4" grpId="0" animBg="1"/>
      <p:bldP spid="6" grpId="0" animBg="1"/>
      <p:bldP spid="7" grpId="0" animBg="1"/>
      <p:bldP spid="11" grpId="0" animBg="1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1171</Words>
  <Application>Microsoft Office PowerPoint</Application>
  <PresentationFormat>Breitbild</PresentationFormat>
  <Paragraphs>247</Paragraphs>
  <Slides>14</Slides>
  <Notes>0</Notes>
  <HiddenSlides>0</HiddenSlides>
  <MMClips>10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Univers W02</vt:lpstr>
      <vt:lpstr>YouTube Noto</vt:lpstr>
      <vt:lpstr>Office</vt:lpstr>
      <vt:lpstr>AUTOBERUFE</vt:lpstr>
      <vt:lpstr>Berufe im Autogewerbe – Jobs mit Perspektiven </vt:lpstr>
      <vt:lpstr>Wie funktioniert dieses interaktive Modul?</vt:lpstr>
      <vt:lpstr>Berufe im Autogewerbe</vt:lpstr>
      <vt:lpstr>Automobil-Mechatroniker/-in EFZ  Fachrichtung Personenwagen</vt:lpstr>
      <vt:lpstr>Automobil-Mechatroniker/-in EFZ  Fachrichtung Nutzfahrzeuge</vt:lpstr>
      <vt:lpstr>Automobil-Fachmann/-frau EFZ Fachrichtung Personenwagen</vt:lpstr>
      <vt:lpstr>Automobil-Fachmann/-frau EFZ Fachrichtung Nutzfahrzeuge</vt:lpstr>
      <vt:lpstr>Automobil-Assistent/in EBA</vt:lpstr>
      <vt:lpstr>Detailhandelsfachmann/-frau EFZ Automobil Sales</vt:lpstr>
      <vt:lpstr>Detailhandelsfachmann/-frau EFZ Automobil After-Sales</vt:lpstr>
      <vt:lpstr>Detailhandelsassistent/-in EBA Automobil After-Sales</vt:lpstr>
      <vt:lpstr>Kaufmann / Kauffrau EFZ im Automobil Gewerbe</vt:lpstr>
      <vt:lpstr>Der Weg zur Traumlehrstelle!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Gregor Jost</dc:creator>
  <cp:lastModifiedBy>Gregor Jost</cp:lastModifiedBy>
  <cp:revision>19</cp:revision>
  <dcterms:created xsi:type="dcterms:W3CDTF">2023-08-30T13:39:48Z</dcterms:created>
  <dcterms:modified xsi:type="dcterms:W3CDTF">2023-12-22T13:09:40Z</dcterms:modified>
</cp:coreProperties>
</file>